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 id="2147483700" r:id="rId5"/>
  </p:sldMasterIdLst>
  <p:notesMasterIdLst>
    <p:notesMasterId r:id="rId62"/>
  </p:notesMasterIdLst>
  <p:sldIdLst>
    <p:sldId id="256" r:id="rId6"/>
    <p:sldId id="257" r:id="rId7"/>
    <p:sldId id="258" r:id="rId8"/>
    <p:sldId id="259" r:id="rId9"/>
    <p:sldId id="260" r:id="rId10"/>
    <p:sldId id="261" r:id="rId11"/>
    <p:sldId id="262" r:id="rId12"/>
    <p:sldId id="263"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Lst>
  <p:sldSz cx="12192000" cy="6858000"/>
  <p:notesSz cx="7559675" cy="106918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778"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presProps" Target="presProps.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61" Type="http://schemas.openxmlformats.org/officeDocument/2006/relationships/slide" Target="slides/slide56.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3" name="PlaceHolder 1"/>
          <p:cNvSpPr>
            <a:spLocks noGrp="1" noRot="1" noChangeAspect="1"/>
          </p:cNvSpPr>
          <p:nvPr>
            <p:ph type="sldImg"/>
          </p:nvPr>
        </p:nvSpPr>
        <p:spPr>
          <a:xfrm>
            <a:off x="216000" y="812520"/>
            <a:ext cx="7127280" cy="4008960"/>
          </a:xfrm>
          <a:prstGeom prst="rect">
            <a:avLst/>
          </a:prstGeom>
          <a:noFill/>
          <a:ln w="0">
            <a:noFill/>
          </a:ln>
        </p:spPr>
        <p:txBody>
          <a:bodyPr lIns="0" tIns="0" rIns="0" bIns="0" anchor="ctr">
            <a:noAutofit/>
          </a:bodyPr>
          <a:lstStyle/>
          <a:p>
            <a:r>
              <a:rPr lang="de-DE" sz="1800" b="0" strike="noStrike" spc="-1">
                <a:solidFill>
                  <a:srgbClr val="000000"/>
                </a:solidFill>
                <a:latin typeface="Arial"/>
              </a:rPr>
              <a:t>Click to move the slide</a:t>
            </a:r>
          </a:p>
        </p:txBody>
      </p:sp>
      <p:sp>
        <p:nvSpPr>
          <p:cNvPr id="224" name="PlaceHolder 2"/>
          <p:cNvSpPr>
            <a:spLocks noGrp="1"/>
          </p:cNvSpPr>
          <p:nvPr>
            <p:ph type="body"/>
          </p:nvPr>
        </p:nvSpPr>
        <p:spPr>
          <a:xfrm>
            <a:off x="756000" y="5078520"/>
            <a:ext cx="6047640" cy="4811040"/>
          </a:xfrm>
          <a:prstGeom prst="rect">
            <a:avLst/>
          </a:prstGeom>
          <a:noFill/>
          <a:ln w="0">
            <a:noFill/>
          </a:ln>
        </p:spPr>
        <p:txBody>
          <a:bodyPr lIns="0" tIns="0" rIns="0" bIns="0" anchor="t">
            <a:noAutofit/>
          </a:bodyPr>
          <a:lstStyle/>
          <a:p>
            <a:pPr marL="216000" indent="0">
              <a:buNone/>
            </a:pPr>
            <a:r>
              <a:rPr lang="en-GB" sz="2000" b="0" strike="noStrike" spc="-1">
                <a:solidFill>
                  <a:srgbClr val="000000"/>
                </a:solidFill>
                <a:latin typeface="Arial"/>
              </a:rPr>
              <a:t>Click to edit the notes' format</a:t>
            </a:r>
          </a:p>
        </p:txBody>
      </p:sp>
      <p:sp>
        <p:nvSpPr>
          <p:cNvPr id="225" name="PlaceHolder 3"/>
          <p:cNvSpPr>
            <a:spLocks noGrp="1"/>
          </p:cNvSpPr>
          <p:nvPr>
            <p:ph type="hdr"/>
          </p:nvPr>
        </p:nvSpPr>
        <p:spPr>
          <a:xfrm>
            <a:off x="0" y="0"/>
            <a:ext cx="3280680" cy="534240"/>
          </a:xfrm>
          <a:prstGeom prst="rect">
            <a:avLst/>
          </a:prstGeom>
          <a:noFill/>
          <a:ln w="0">
            <a:noFill/>
          </a:ln>
        </p:spPr>
        <p:txBody>
          <a:bodyPr lIns="0" tIns="0" rIns="0" bIns="0" anchor="t">
            <a:noAutofit/>
          </a:bodyPr>
          <a:lstStyle/>
          <a:p>
            <a:pPr indent="0">
              <a:buNone/>
            </a:pPr>
            <a:r>
              <a:rPr lang="en-GB" sz="1400" b="0" strike="noStrike" spc="-1">
                <a:solidFill>
                  <a:srgbClr val="000000"/>
                </a:solidFill>
                <a:latin typeface="Times New Roman"/>
              </a:rPr>
              <a:t>&lt;header&gt;</a:t>
            </a:r>
          </a:p>
        </p:txBody>
      </p:sp>
      <p:sp>
        <p:nvSpPr>
          <p:cNvPr id="226" name="PlaceHolder 4"/>
          <p:cNvSpPr>
            <a:spLocks noGrp="1"/>
          </p:cNvSpPr>
          <p:nvPr>
            <p:ph type="dt" idx="1"/>
          </p:nvPr>
        </p:nvSpPr>
        <p:spPr>
          <a:xfrm>
            <a:off x="4278960" y="0"/>
            <a:ext cx="3280680" cy="534240"/>
          </a:xfrm>
          <a:prstGeom prst="rect">
            <a:avLst/>
          </a:prstGeom>
          <a:noFill/>
          <a:ln w="0">
            <a:noFill/>
          </a:ln>
        </p:spPr>
        <p:txBody>
          <a:bodyPr lIns="0" tIns="0" rIns="0" bIns="0" anchor="t">
            <a:noAutofit/>
          </a:bodyPr>
          <a:lstStyle>
            <a:lvl1pPr indent="0" algn="r">
              <a:buNone/>
              <a:defRPr lang="en-GB" sz="1400" b="0" strike="noStrike" spc="-1">
                <a:solidFill>
                  <a:srgbClr val="000000"/>
                </a:solidFill>
                <a:latin typeface="Times New Roman"/>
              </a:defRPr>
            </a:lvl1pPr>
          </a:lstStyle>
          <a:p>
            <a:pPr indent="0" algn="r">
              <a:buNone/>
            </a:pPr>
            <a:r>
              <a:rPr lang="en-GB" sz="1400" b="0" strike="noStrike" spc="-1">
                <a:solidFill>
                  <a:srgbClr val="000000"/>
                </a:solidFill>
                <a:latin typeface="Times New Roman"/>
              </a:rPr>
              <a:t>&lt;date/time&gt;</a:t>
            </a:r>
          </a:p>
        </p:txBody>
      </p:sp>
      <p:sp>
        <p:nvSpPr>
          <p:cNvPr id="227" name="PlaceHolder 5"/>
          <p:cNvSpPr>
            <a:spLocks noGrp="1"/>
          </p:cNvSpPr>
          <p:nvPr>
            <p:ph type="ftr" idx="2"/>
          </p:nvPr>
        </p:nvSpPr>
        <p:spPr>
          <a:xfrm>
            <a:off x="0" y="10157400"/>
            <a:ext cx="3280680" cy="534240"/>
          </a:xfrm>
          <a:prstGeom prst="rect">
            <a:avLst/>
          </a:prstGeom>
          <a:noFill/>
          <a:ln w="0">
            <a:noFill/>
          </a:ln>
        </p:spPr>
        <p:txBody>
          <a:bodyPr lIns="0" tIns="0" rIns="0" bIns="0" anchor="b">
            <a:noAutofit/>
          </a:bodyPr>
          <a:lstStyle>
            <a:lvl1pPr indent="0">
              <a:buNone/>
              <a:defRPr lang="en-GB" sz="1400" b="0" strike="noStrike" spc="-1">
                <a:solidFill>
                  <a:srgbClr val="000000"/>
                </a:solidFill>
                <a:latin typeface="Times New Roman"/>
              </a:defRPr>
            </a:lvl1pPr>
          </a:lstStyle>
          <a:p>
            <a:pPr indent="0">
              <a:buNone/>
            </a:pPr>
            <a:r>
              <a:rPr lang="en-GB" sz="1400" b="0" strike="noStrike" spc="-1">
                <a:solidFill>
                  <a:srgbClr val="000000"/>
                </a:solidFill>
                <a:latin typeface="Times New Roman"/>
              </a:rPr>
              <a:t>&lt;footer&gt;</a:t>
            </a:r>
          </a:p>
        </p:txBody>
      </p:sp>
      <p:sp>
        <p:nvSpPr>
          <p:cNvPr id="228" name="PlaceHolder 6"/>
          <p:cNvSpPr>
            <a:spLocks noGrp="1"/>
          </p:cNvSpPr>
          <p:nvPr>
            <p:ph type="sldNum" idx="3"/>
          </p:nvPr>
        </p:nvSpPr>
        <p:spPr>
          <a:xfrm>
            <a:off x="4278960" y="10157400"/>
            <a:ext cx="3280680" cy="534240"/>
          </a:xfrm>
          <a:prstGeom prst="rect">
            <a:avLst/>
          </a:prstGeom>
          <a:noFill/>
          <a:ln w="0">
            <a:noFill/>
          </a:ln>
        </p:spPr>
        <p:txBody>
          <a:bodyPr lIns="0" tIns="0" rIns="0" bIns="0" anchor="b">
            <a:noAutofit/>
          </a:bodyPr>
          <a:lstStyle>
            <a:lvl1pPr indent="0" algn="r">
              <a:buNone/>
              <a:defRPr lang="en-GB" sz="1400" b="0" strike="noStrike" spc="-1">
                <a:solidFill>
                  <a:srgbClr val="000000"/>
                </a:solidFill>
                <a:latin typeface="Times New Roman"/>
              </a:defRPr>
            </a:lvl1pPr>
          </a:lstStyle>
          <a:p>
            <a:pPr indent="0" algn="r">
              <a:buNone/>
            </a:pPr>
            <a:fld id="{27AEE7D9-0EC3-4FD9-8667-8AF657074897}" type="slidenum">
              <a:rPr lang="en-GB" sz="1400" b="0" strike="noStrike" spc="-1">
                <a:solidFill>
                  <a:srgbClr val="000000"/>
                </a:solidFill>
                <a:latin typeface="Times New Roman"/>
              </a:rPr>
              <a:t>‹Nr.›</a:t>
            </a:fld>
            <a:endParaRPr lang="en-GB"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 name="PlaceHolder 1"/>
          <p:cNvSpPr>
            <a:spLocks noGrp="1" noRot="1" noChangeAspect="1"/>
          </p:cNvSpPr>
          <p:nvPr>
            <p:ph type="sldImg"/>
          </p:nvPr>
        </p:nvSpPr>
        <p:spPr>
          <a:xfrm>
            <a:off x="217440" y="812880"/>
            <a:ext cx="7109640" cy="3993480"/>
          </a:xfrm>
          <a:prstGeom prst="rect">
            <a:avLst/>
          </a:prstGeom>
          <a:ln w="0">
            <a:noFill/>
          </a:ln>
        </p:spPr>
      </p:sp>
      <p:sp>
        <p:nvSpPr>
          <p:cNvPr id="433" name="PlaceHolder 2"/>
          <p:cNvSpPr>
            <a:spLocks noGrp="1"/>
          </p:cNvSpPr>
          <p:nvPr>
            <p:ph type="body"/>
          </p:nvPr>
        </p:nvSpPr>
        <p:spPr>
          <a:xfrm>
            <a:off x="756000" y="5078520"/>
            <a:ext cx="6032520" cy="4795920"/>
          </a:xfrm>
          <a:prstGeom prst="rect">
            <a:avLst/>
          </a:prstGeom>
          <a:noFill/>
          <a:ln w="0">
            <a:noFill/>
          </a:ln>
        </p:spPr>
        <p:txBody>
          <a:bodyPr lIns="0" tIns="0" rIns="0" bIns="0" anchor="t">
            <a:noAutofit/>
          </a:bodyPr>
          <a:lstStyle/>
          <a:p>
            <a:pPr marL="216000" indent="0">
              <a:buNone/>
            </a:pPr>
            <a:endParaRPr lang="en-GB" sz="1800" b="0" strike="noStrike" spc="-1">
              <a:solidFill>
                <a:srgbClr val="000000"/>
              </a:solidFill>
              <a:latin typeface="Arial"/>
            </a:endParaRPr>
          </a:p>
        </p:txBody>
      </p:sp>
      <p:sp>
        <p:nvSpPr>
          <p:cNvPr id="434" name="CustomShape 3"/>
          <p:cNvSpPr/>
          <p:nvPr/>
        </p:nvSpPr>
        <p:spPr>
          <a:xfrm>
            <a:off x="4278960" y="10157400"/>
            <a:ext cx="3265560" cy="5191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b">
            <a:noAutofit/>
          </a:bodyPr>
          <a:lstStyle/>
          <a:p>
            <a:pPr algn="r">
              <a:lnSpc>
                <a:spcPct val="100000"/>
              </a:lnSpc>
            </a:pPr>
            <a:fld id="{FCF16F70-29E5-44FB-B344-D754C43AA60C}" type="slidenum">
              <a:rPr lang="en-US" sz="1400" b="0" strike="noStrike" spc="-1">
                <a:solidFill>
                  <a:srgbClr val="000000"/>
                </a:solidFill>
                <a:latin typeface="Times New Roman"/>
                <a:ea typeface="+mn-ea"/>
              </a:rPr>
              <a:t>30</a:t>
            </a:fld>
            <a:endParaRPr lang="en-GB" sz="1400" b="0" strike="noStrike" spc="-1">
              <a:solidFill>
                <a:srgbClr val="000000"/>
              </a:solidFill>
              <a:latin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en-GB" sz="3200" b="0" strike="noStrike" spc="-1">
              <a:solidFill>
                <a:srgbClr val="000000"/>
              </a:solid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en-GB" sz="3200" b="0" strike="noStrike" spc="-1">
              <a:solidFill>
                <a:srgbClr val="000000"/>
              </a:solid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en-GB" sz="3200" b="0" strike="noStrike" spc="-1">
              <a:solidFill>
                <a:srgbClr val="000000"/>
              </a:solidFill>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9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96"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en-GB" sz="3200" b="0" strike="noStrike" spc="-1">
              <a:solidFill>
                <a:srgbClr val="000000"/>
              </a:solidFill>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98"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00"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01"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3"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en-GB" sz="3200" b="0" strike="noStrike" spc="-1">
              <a:solidFill>
                <a:srgbClr val="000000"/>
              </a:solidFill>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0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06"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07"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09"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10"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11"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13"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14"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15"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17"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18"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20"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21"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22"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23"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25"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26"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27"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28"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29"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30"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4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42"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en-GB" sz="3200" b="0" strike="noStrike" spc="-1">
              <a:solidFill>
                <a:srgbClr val="000000"/>
              </a:solidFill>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44"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4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46"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47"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4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49"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en-GB" sz="3200" b="0" strike="noStrike" spc="-1">
              <a:solidFill>
                <a:srgbClr val="000000"/>
              </a:solidFill>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51"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52"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53"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55"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56"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57"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59"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60"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61"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63"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64"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66"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67"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68"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69"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7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71"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72"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73"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74"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75"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76"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8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88"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en-GB" sz="3200" b="0" strike="noStrike" spc="-1">
              <a:solidFill>
                <a:srgbClr val="000000"/>
              </a:solidFill>
              <a:latin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8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90"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9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92"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93"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9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95"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en-GB" sz="3200" b="0" strike="noStrike" spc="-1">
              <a:solidFill>
                <a:srgbClr val="000000"/>
              </a:solidFill>
              <a:latin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97"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98"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99"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0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201"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02"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03"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20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06"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07"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0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209"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10"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1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212"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13"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14"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15"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en-GB" sz="3200" b="0" strike="noStrike" spc="-1">
              <a:solidFill>
                <a:srgbClr val="000000"/>
              </a:solidFill>
              <a:latin typeface="Aria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217"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18"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19"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20"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21"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22"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2.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image" Target="../media/image2.png"/><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1.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image" Target="../media/image2.png"/><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 name="CustomShape 1"/>
          <p:cNvSpPr/>
          <p:nvPr/>
        </p:nvSpPr>
        <p:spPr>
          <a:xfrm>
            <a:off x="11444760" y="0"/>
            <a:ext cx="726120" cy="683496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FFFFFF"/>
              </a:solidFill>
              <a:latin typeface="Arial"/>
            </a:endParaRPr>
          </a:p>
        </p:txBody>
      </p:sp>
      <p:sp>
        <p:nvSpPr>
          <p:cNvPr id="11" name="CustomShape 2"/>
          <p:cNvSpPr/>
          <p:nvPr/>
        </p:nvSpPr>
        <p:spPr>
          <a:xfrm>
            <a:off x="11438640" y="6453360"/>
            <a:ext cx="74304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02A12A4E-45C4-449E-9314-F1018CF838D5}" type="slidenum">
              <a:rPr lang="en-US" sz="1800" b="0" strike="noStrike" spc="-1">
                <a:solidFill>
                  <a:srgbClr val="808080"/>
                </a:solidFill>
                <a:latin typeface="Arial"/>
                <a:ea typeface="DejaVu Sans"/>
              </a:rPr>
              <a:t>‹Nr.›</a:t>
            </a:fld>
            <a:endParaRPr lang="en-GB" sz="1800" b="0" strike="noStrike" spc="-1">
              <a:solidFill>
                <a:srgbClr val="000000"/>
              </a:solidFill>
              <a:latin typeface="Arial"/>
            </a:endParaRPr>
          </a:p>
        </p:txBody>
      </p:sp>
      <p:sp>
        <p:nvSpPr>
          <p:cNvPr id="2" name="CustomShape 3"/>
          <p:cNvSpPr/>
          <p:nvPr/>
        </p:nvSpPr>
        <p:spPr>
          <a:xfrm>
            <a:off x="912240" y="1268280"/>
            <a:ext cx="9192960" cy="346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pic>
        <p:nvPicPr>
          <p:cNvPr id="3" name="Picture 19" descr="Logo_TUC_de_RGB"/>
          <p:cNvPicPr/>
          <p:nvPr/>
        </p:nvPicPr>
        <p:blipFill>
          <a:blip r:embed="rId14"/>
          <a:stretch/>
        </p:blipFill>
        <p:spPr>
          <a:xfrm>
            <a:off x="0" y="0"/>
            <a:ext cx="3036960" cy="546840"/>
          </a:xfrm>
          <a:prstGeom prst="rect">
            <a:avLst/>
          </a:prstGeom>
          <a:ln w="0">
            <a:noFill/>
          </a:ln>
        </p:spPr>
      </p:pic>
      <p:pic>
        <p:nvPicPr>
          <p:cNvPr id="4" name="Grafik 2"/>
          <p:cNvPicPr/>
          <p:nvPr/>
        </p:nvPicPr>
        <p:blipFill>
          <a:blip r:embed="rId15"/>
          <a:stretch/>
        </p:blipFill>
        <p:spPr>
          <a:xfrm>
            <a:off x="7430400" y="134640"/>
            <a:ext cx="3682800" cy="498960"/>
          </a:xfrm>
          <a:prstGeom prst="rect">
            <a:avLst/>
          </a:prstGeom>
          <a:ln w="0">
            <a:noFill/>
          </a:ln>
        </p:spPr>
      </p:pic>
      <p:sp>
        <p:nvSpPr>
          <p:cNvPr id="5" name="CustomShape 4"/>
          <p:cNvSpPr/>
          <p:nvPr/>
        </p:nvSpPr>
        <p:spPr>
          <a:xfrm>
            <a:off x="912240" y="1268280"/>
            <a:ext cx="9192960" cy="346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6" name="CustomShape 5"/>
          <p:cNvSpPr/>
          <p:nvPr/>
        </p:nvSpPr>
        <p:spPr>
          <a:xfrm>
            <a:off x="11444760" y="0"/>
            <a:ext cx="726120" cy="683496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FFFFFF"/>
              </a:solidFill>
              <a:latin typeface="Arial"/>
            </a:endParaRPr>
          </a:p>
        </p:txBody>
      </p:sp>
      <p:sp>
        <p:nvSpPr>
          <p:cNvPr id="7" name="CustomShape 6"/>
          <p:cNvSpPr/>
          <p:nvPr/>
        </p:nvSpPr>
        <p:spPr>
          <a:xfrm>
            <a:off x="0" y="6642720"/>
            <a:ext cx="12169080" cy="21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r>
              <a:rPr lang="en-US" sz="800" b="0" strike="noStrike" spc="-1">
                <a:solidFill>
                  <a:srgbClr val="A6A6A6"/>
                </a:solidFill>
                <a:latin typeface="DejaVu Sans"/>
                <a:ea typeface="DejaVu Sans"/>
              </a:rPr>
              <a:t>The Limits to Growth – TU Clausthal</a:t>
            </a:r>
            <a:endParaRPr lang="en-GB" sz="800" b="0" strike="noStrike" spc="-1">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r>
              <a:rPr lang="de-DE" sz="1800" b="0" strike="noStrike" spc="-1">
                <a:solidFill>
                  <a:srgbClr val="000000"/>
                </a:solidFill>
                <a:latin typeface="Arial"/>
              </a:rPr>
              <a:t>Click to edit the title text format</a:t>
            </a: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de-DE" sz="2800" b="0" strike="noStrike" spc="-1">
                <a:solidFill>
                  <a:srgbClr val="000000"/>
                </a:solidFill>
                <a:latin typeface="Arial"/>
              </a:rPr>
              <a:t>Click to edit the outline text format</a:t>
            </a:r>
          </a:p>
          <a:p>
            <a:pPr marL="864000" lvl="1" indent="-324000">
              <a:lnSpc>
                <a:spcPct val="90000"/>
              </a:lnSpc>
              <a:spcBef>
                <a:spcPts val="1134"/>
              </a:spcBef>
              <a:buClr>
                <a:srgbClr val="000000"/>
              </a:buClr>
              <a:buSzPct val="75000"/>
              <a:buFont typeface="Symbol" charset="2"/>
              <a:buChar char=""/>
            </a:pPr>
            <a:r>
              <a:rPr lang="de-DE" sz="2000" b="0" strike="noStrike" spc="-1">
                <a:solidFill>
                  <a:srgbClr val="000000"/>
                </a:solidFill>
                <a:latin typeface="Arial"/>
              </a:rPr>
              <a:t>Second Outline Level</a:t>
            </a:r>
          </a:p>
          <a:p>
            <a:pPr marL="1296000" lvl="2" indent="-288000">
              <a:lnSpc>
                <a:spcPct val="90000"/>
              </a:lnSpc>
              <a:spcBef>
                <a:spcPts val="850"/>
              </a:spcBef>
              <a:buClr>
                <a:srgbClr val="000000"/>
              </a:buClr>
              <a:buSzPct val="45000"/>
              <a:buFont typeface="Wingdings" charset="2"/>
              <a:buChar char=""/>
            </a:pPr>
            <a:r>
              <a:rPr lang="de-DE" sz="1800" b="0" strike="noStrike" spc="-1">
                <a:solidFill>
                  <a:srgbClr val="000000"/>
                </a:solidFill>
                <a:latin typeface="Arial"/>
              </a:rPr>
              <a:t>Third Outline Level</a:t>
            </a:r>
          </a:p>
          <a:p>
            <a:pPr marL="1728000" lvl="3" indent="-216000">
              <a:lnSpc>
                <a:spcPct val="90000"/>
              </a:lnSpc>
              <a:spcBef>
                <a:spcPts val="567"/>
              </a:spcBef>
              <a:buClr>
                <a:srgbClr val="000000"/>
              </a:buClr>
              <a:buSzPct val="75000"/>
              <a:buFont typeface="Symbol" charset="2"/>
              <a:buChar char=""/>
            </a:pPr>
            <a:r>
              <a:rPr lang="de-DE" sz="1800" b="0" strike="noStrike" spc="-1">
                <a:solidFill>
                  <a:srgbClr val="000000"/>
                </a:solidFill>
                <a:latin typeface="Arial"/>
              </a:rPr>
              <a:t>Fourth Outline Level</a:t>
            </a:r>
          </a:p>
          <a:p>
            <a:pPr marL="2160000" lvl="4" indent="-216000">
              <a:lnSpc>
                <a:spcPct val="90000"/>
              </a:lnSpc>
              <a:spcBef>
                <a:spcPts val="283"/>
              </a:spcBef>
              <a:buClr>
                <a:srgbClr val="000000"/>
              </a:buClr>
              <a:buSzPct val="45000"/>
              <a:buFont typeface="Wingdings" charset="2"/>
              <a:buChar char=""/>
            </a:pPr>
            <a:r>
              <a:rPr lang="de-DE" sz="2000" b="0" strike="noStrike" spc="-1">
                <a:solidFill>
                  <a:srgbClr val="000000"/>
                </a:solidFill>
                <a:latin typeface="Arial"/>
              </a:rPr>
              <a:t>Fifth Outline Level</a:t>
            </a:r>
          </a:p>
          <a:p>
            <a:pPr marL="2592000" lvl="5" indent="-216000">
              <a:lnSpc>
                <a:spcPct val="90000"/>
              </a:lnSpc>
              <a:spcBef>
                <a:spcPts val="283"/>
              </a:spcBef>
              <a:buClr>
                <a:srgbClr val="000000"/>
              </a:buClr>
              <a:buSzPct val="45000"/>
              <a:buFont typeface="Wingdings" charset="2"/>
              <a:buChar char=""/>
            </a:pPr>
            <a:r>
              <a:rPr lang="de-DE" sz="2000" b="0" strike="noStrike" spc="-1">
                <a:solidFill>
                  <a:srgbClr val="000000"/>
                </a:solidFill>
                <a:latin typeface="Arial"/>
              </a:rPr>
              <a:t>Sixth Outline Level</a:t>
            </a:r>
          </a:p>
          <a:p>
            <a:pPr marL="3024000" lvl="6" indent="-216000">
              <a:lnSpc>
                <a:spcPct val="90000"/>
              </a:lnSpc>
              <a:spcBef>
                <a:spcPts val="283"/>
              </a:spcBef>
              <a:buClr>
                <a:srgbClr val="000000"/>
              </a:buClr>
              <a:buSzPct val="45000"/>
              <a:buFont typeface="Wingdings" charset="2"/>
              <a:buChar char=""/>
            </a:pPr>
            <a:r>
              <a:rPr lang="de-DE"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6" name="CustomShape 1"/>
          <p:cNvSpPr/>
          <p:nvPr/>
        </p:nvSpPr>
        <p:spPr>
          <a:xfrm>
            <a:off x="11444760" y="0"/>
            <a:ext cx="726120" cy="683496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FFFFFF"/>
              </a:solidFill>
              <a:latin typeface="Arial"/>
            </a:endParaRPr>
          </a:p>
        </p:txBody>
      </p:sp>
      <p:sp>
        <p:nvSpPr>
          <p:cNvPr id="47" name="CustomShape 2"/>
          <p:cNvSpPr/>
          <p:nvPr/>
        </p:nvSpPr>
        <p:spPr>
          <a:xfrm>
            <a:off x="11438640" y="6453360"/>
            <a:ext cx="74304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D6D8F351-2A0E-475B-BCEB-4BEA2E2B48EB}" type="slidenum">
              <a:rPr lang="en-US" sz="1800" b="0" strike="noStrike" spc="-1">
                <a:solidFill>
                  <a:srgbClr val="808080"/>
                </a:solidFill>
                <a:latin typeface="Arial"/>
                <a:ea typeface="DejaVu Sans"/>
              </a:rPr>
              <a:t>‹Nr.›</a:t>
            </a:fld>
            <a:endParaRPr lang="en-GB" sz="1800" b="0" strike="noStrike" spc="-1">
              <a:solidFill>
                <a:srgbClr val="000000"/>
              </a:solidFill>
              <a:latin typeface="Arial"/>
            </a:endParaRPr>
          </a:p>
        </p:txBody>
      </p:sp>
      <p:sp>
        <p:nvSpPr>
          <p:cNvPr id="48" name="CustomShape 3"/>
          <p:cNvSpPr/>
          <p:nvPr/>
        </p:nvSpPr>
        <p:spPr>
          <a:xfrm>
            <a:off x="912240" y="1268280"/>
            <a:ext cx="9192960" cy="346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pic>
        <p:nvPicPr>
          <p:cNvPr id="49" name="Picture 19" descr="Logo_TUC_de_RGB"/>
          <p:cNvPicPr/>
          <p:nvPr/>
        </p:nvPicPr>
        <p:blipFill>
          <a:blip r:embed="rId14"/>
          <a:stretch/>
        </p:blipFill>
        <p:spPr>
          <a:xfrm>
            <a:off x="0" y="0"/>
            <a:ext cx="3036960" cy="546840"/>
          </a:xfrm>
          <a:prstGeom prst="rect">
            <a:avLst/>
          </a:prstGeom>
          <a:ln w="0">
            <a:noFill/>
          </a:ln>
        </p:spPr>
      </p:pic>
      <p:pic>
        <p:nvPicPr>
          <p:cNvPr id="50" name="Grafik 2"/>
          <p:cNvPicPr/>
          <p:nvPr/>
        </p:nvPicPr>
        <p:blipFill>
          <a:blip r:embed="rId15"/>
          <a:stretch/>
        </p:blipFill>
        <p:spPr>
          <a:xfrm>
            <a:off x="7430400" y="134640"/>
            <a:ext cx="3682800" cy="498960"/>
          </a:xfrm>
          <a:prstGeom prst="rect">
            <a:avLst/>
          </a:prstGeom>
          <a:ln w="0">
            <a:noFill/>
          </a:ln>
        </p:spPr>
      </p:pic>
      <p:sp>
        <p:nvSpPr>
          <p:cNvPr id="51" name="CustomShape 4"/>
          <p:cNvSpPr/>
          <p:nvPr/>
        </p:nvSpPr>
        <p:spPr>
          <a:xfrm>
            <a:off x="11444760" y="0"/>
            <a:ext cx="726120" cy="683496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FFFFFF"/>
              </a:solidFill>
              <a:latin typeface="Arial"/>
            </a:endParaRPr>
          </a:p>
        </p:txBody>
      </p:sp>
      <p:sp>
        <p:nvSpPr>
          <p:cNvPr id="52" name="CustomShape 5"/>
          <p:cNvSpPr/>
          <p:nvPr/>
        </p:nvSpPr>
        <p:spPr>
          <a:xfrm>
            <a:off x="11438640" y="6453360"/>
            <a:ext cx="74304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DBCBEF68-C877-4E10-B0B3-5B6A2D256B97}" type="slidenum">
              <a:rPr lang="en-US" sz="1800" b="0" strike="noStrike" spc="-1">
                <a:solidFill>
                  <a:srgbClr val="808080"/>
                </a:solidFill>
                <a:latin typeface="Arial"/>
                <a:ea typeface="DejaVu Sans"/>
              </a:rPr>
              <a:t>‹Nr.›</a:t>
            </a:fld>
            <a:endParaRPr lang="en-GB" sz="1800" b="0" strike="noStrike" spc="-1">
              <a:solidFill>
                <a:srgbClr val="000000"/>
              </a:solidFill>
              <a:latin typeface="Arial"/>
            </a:endParaRPr>
          </a:p>
        </p:txBody>
      </p:sp>
      <p:sp>
        <p:nvSpPr>
          <p:cNvPr id="53" name="CustomShape 6"/>
          <p:cNvSpPr/>
          <p:nvPr/>
        </p:nvSpPr>
        <p:spPr>
          <a:xfrm>
            <a:off x="0" y="6642720"/>
            <a:ext cx="12169080" cy="21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r>
              <a:rPr lang="en-US" sz="800" b="0" strike="noStrike" spc="-1">
                <a:solidFill>
                  <a:srgbClr val="A6A6A6"/>
                </a:solidFill>
                <a:latin typeface="DejaVu Sans"/>
                <a:ea typeface="DejaVu Sans"/>
              </a:rPr>
              <a:t>The Limits to Growth – TU Clausthal</a:t>
            </a:r>
            <a:endParaRPr lang="en-GB" sz="800" b="0" strike="noStrike" spc="-1">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r>
              <a:rPr lang="de-DE" sz="1800" b="0" strike="noStrike" spc="-1">
                <a:solidFill>
                  <a:srgbClr val="000000"/>
                </a:solidFill>
                <a:latin typeface="Arial"/>
              </a:rPr>
              <a:t>Click to edit the title text format</a:t>
            </a: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de-DE" sz="2800" b="0" strike="noStrike" spc="-1">
                <a:solidFill>
                  <a:srgbClr val="000000"/>
                </a:solidFill>
                <a:latin typeface="Arial"/>
              </a:rPr>
              <a:t>Click to edit the outline text format</a:t>
            </a:r>
          </a:p>
          <a:p>
            <a:pPr marL="864000" lvl="1" indent="-324000">
              <a:lnSpc>
                <a:spcPct val="90000"/>
              </a:lnSpc>
              <a:spcBef>
                <a:spcPts val="1134"/>
              </a:spcBef>
              <a:buClr>
                <a:srgbClr val="000000"/>
              </a:buClr>
              <a:buSzPct val="75000"/>
              <a:buFont typeface="Symbol" charset="2"/>
              <a:buChar char=""/>
            </a:pPr>
            <a:r>
              <a:rPr lang="de-DE" sz="2000" b="0" strike="noStrike" spc="-1">
                <a:solidFill>
                  <a:srgbClr val="000000"/>
                </a:solidFill>
                <a:latin typeface="Arial"/>
              </a:rPr>
              <a:t>Second Outline Level</a:t>
            </a:r>
          </a:p>
          <a:p>
            <a:pPr marL="1296000" lvl="2" indent="-288000">
              <a:lnSpc>
                <a:spcPct val="90000"/>
              </a:lnSpc>
              <a:spcBef>
                <a:spcPts val="850"/>
              </a:spcBef>
              <a:buClr>
                <a:srgbClr val="000000"/>
              </a:buClr>
              <a:buSzPct val="45000"/>
              <a:buFont typeface="Wingdings" charset="2"/>
              <a:buChar char=""/>
            </a:pPr>
            <a:r>
              <a:rPr lang="de-DE" sz="1800" b="0" strike="noStrike" spc="-1">
                <a:solidFill>
                  <a:srgbClr val="000000"/>
                </a:solidFill>
                <a:latin typeface="Arial"/>
              </a:rPr>
              <a:t>Third Outline Level</a:t>
            </a:r>
          </a:p>
          <a:p>
            <a:pPr marL="1728000" lvl="3" indent="-216000">
              <a:lnSpc>
                <a:spcPct val="90000"/>
              </a:lnSpc>
              <a:spcBef>
                <a:spcPts val="567"/>
              </a:spcBef>
              <a:buClr>
                <a:srgbClr val="000000"/>
              </a:buClr>
              <a:buSzPct val="75000"/>
              <a:buFont typeface="Symbol" charset="2"/>
              <a:buChar char=""/>
            </a:pPr>
            <a:r>
              <a:rPr lang="de-DE" sz="1800" b="0" strike="noStrike" spc="-1">
                <a:solidFill>
                  <a:srgbClr val="000000"/>
                </a:solidFill>
                <a:latin typeface="Arial"/>
              </a:rPr>
              <a:t>Fourth Outline Level</a:t>
            </a:r>
          </a:p>
          <a:p>
            <a:pPr marL="2160000" lvl="4" indent="-216000">
              <a:lnSpc>
                <a:spcPct val="90000"/>
              </a:lnSpc>
              <a:spcBef>
                <a:spcPts val="283"/>
              </a:spcBef>
              <a:buClr>
                <a:srgbClr val="000000"/>
              </a:buClr>
              <a:buSzPct val="45000"/>
              <a:buFont typeface="Wingdings" charset="2"/>
              <a:buChar char=""/>
            </a:pPr>
            <a:r>
              <a:rPr lang="de-DE" sz="2000" b="0" strike="noStrike" spc="-1">
                <a:solidFill>
                  <a:srgbClr val="000000"/>
                </a:solidFill>
                <a:latin typeface="Arial"/>
              </a:rPr>
              <a:t>Fifth Outline Level</a:t>
            </a:r>
          </a:p>
          <a:p>
            <a:pPr marL="2592000" lvl="5" indent="-216000">
              <a:lnSpc>
                <a:spcPct val="90000"/>
              </a:lnSpc>
              <a:spcBef>
                <a:spcPts val="283"/>
              </a:spcBef>
              <a:buClr>
                <a:srgbClr val="000000"/>
              </a:buClr>
              <a:buSzPct val="45000"/>
              <a:buFont typeface="Wingdings" charset="2"/>
              <a:buChar char=""/>
            </a:pPr>
            <a:r>
              <a:rPr lang="de-DE" sz="2000" b="0" strike="noStrike" spc="-1">
                <a:solidFill>
                  <a:srgbClr val="000000"/>
                </a:solidFill>
                <a:latin typeface="Arial"/>
              </a:rPr>
              <a:t>Sixth Outline Level</a:t>
            </a:r>
          </a:p>
          <a:p>
            <a:pPr marL="3024000" lvl="6" indent="-216000">
              <a:lnSpc>
                <a:spcPct val="90000"/>
              </a:lnSpc>
              <a:spcBef>
                <a:spcPts val="283"/>
              </a:spcBef>
              <a:buClr>
                <a:srgbClr val="000000"/>
              </a:buClr>
              <a:buSzPct val="45000"/>
              <a:buFont typeface="Wingdings" charset="2"/>
              <a:buChar char=""/>
            </a:pPr>
            <a:r>
              <a:rPr lang="de-DE"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2" name="CustomShape 1"/>
          <p:cNvSpPr/>
          <p:nvPr/>
        </p:nvSpPr>
        <p:spPr>
          <a:xfrm>
            <a:off x="0" y="6642720"/>
            <a:ext cx="12169080" cy="21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r>
              <a:rPr lang="en-US" sz="800" b="0" strike="noStrike" spc="-1">
                <a:solidFill>
                  <a:srgbClr val="A6A6A6"/>
                </a:solidFill>
                <a:latin typeface="DejaVu Sans"/>
                <a:ea typeface="DejaVu Sans"/>
              </a:rPr>
              <a:t>The Limits to Growth – TU Clausthal</a:t>
            </a:r>
            <a:endParaRPr lang="en-GB" sz="800" b="0" strike="noStrike" spc="-1">
              <a:solidFill>
                <a:srgbClr val="000000"/>
              </a:solidFill>
              <a:latin typeface="Arial"/>
            </a:endParaRPr>
          </a:p>
        </p:txBody>
      </p:sp>
      <p:sp>
        <p:nvSpPr>
          <p:cNvPr id="9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r>
              <a:rPr lang="de-DE" sz="1800" b="0" strike="noStrike" spc="-1">
                <a:solidFill>
                  <a:srgbClr val="000000"/>
                </a:solidFill>
                <a:latin typeface="Arial"/>
              </a:rPr>
              <a:t>Click to edit the title text format</a:t>
            </a:r>
          </a:p>
        </p:txBody>
      </p:sp>
      <p:sp>
        <p:nvSpPr>
          <p:cNvPr id="94"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de-DE" sz="2800" b="0" strike="noStrike" spc="-1">
                <a:solidFill>
                  <a:srgbClr val="000000"/>
                </a:solidFill>
                <a:latin typeface="Arial"/>
              </a:rPr>
              <a:t>Click to edit the outline text format</a:t>
            </a:r>
          </a:p>
          <a:p>
            <a:pPr marL="864000" lvl="1" indent="-324000">
              <a:lnSpc>
                <a:spcPct val="90000"/>
              </a:lnSpc>
              <a:spcBef>
                <a:spcPts val="1134"/>
              </a:spcBef>
              <a:buClr>
                <a:srgbClr val="000000"/>
              </a:buClr>
              <a:buSzPct val="75000"/>
              <a:buFont typeface="Symbol" charset="2"/>
              <a:buChar char=""/>
            </a:pPr>
            <a:r>
              <a:rPr lang="de-DE" sz="2000" b="0" strike="noStrike" spc="-1">
                <a:solidFill>
                  <a:srgbClr val="000000"/>
                </a:solidFill>
                <a:latin typeface="Arial"/>
              </a:rPr>
              <a:t>Second Outline Level</a:t>
            </a:r>
          </a:p>
          <a:p>
            <a:pPr marL="1296000" lvl="2" indent="-288000">
              <a:lnSpc>
                <a:spcPct val="90000"/>
              </a:lnSpc>
              <a:spcBef>
                <a:spcPts val="850"/>
              </a:spcBef>
              <a:buClr>
                <a:srgbClr val="000000"/>
              </a:buClr>
              <a:buSzPct val="45000"/>
              <a:buFont typeface="Wingdings" charset="2"/>
              <a:buChar char=""/>
            </a:pPr>
            <a:r>
              <a:rPr lang="de-DE" sz="1800" b="0" strike="noStrike" spc="-1">
                <a:solidFill>
                  <a:srgbClr val="000000"/>
                </a:solidFill>
                <a:latin typeface="Arial"/>
              </a:rPr>
              <a:t>Third Outline Level</a:t>
            </a:r>
          </a:p>
          <a:p>
            <a:pPr marL="1728000" lvl="3" indent="-216000">
              <a:lnSpc>
                <a:spcPct val="90000"/>
              </a:lnSpc>
              <a:spcBef>
                <a:spcPts val="567"/>
              </a:spcBef>
              <a:buClr>
                <a:srgbClr val="000000"/>
              </a:buClr>
              <a:buSzPct val="75000"/>
              <a:buFont typeface="Symbol" charset="2"/>
              <a:buChar char=""/>
            </a:pPr>
            <a:r>
              <a:rPr lang="de-DE" sz="1800" b="0" strike="noStrike" spc="-1">
                <a:solidFill>
                  <a:srgbClr val="000000"/>
                </a:solidFill>
                <a:latin typeface="Arial"/>
              </a:rPr>
              <a:t>Fourth Outline Level</a:t>
            </a:r>
          </a:p>
          <a:p>
            <a:pPr marL="2160000" lvl="4" indent="-216000">
              <a:lnSpc>
                <a:spcPct val="90000"/>
              </a:lnSpc>
              <a:spcBef>
                <a:spcPts val="283"/>
              </a:spcBef>
              <a:buClr>
                <a:srgbClr val="000000"/>
              </a:buClr>
              <a:buSzPct val="45000"/>
              <a:buFont typeface="Wingdings" charset="2"/>
              <a:buChar char=""/>
            </a:pPr>
            <a:r>
              <a:rPr lang="de-DE" sz="2000" b="0" strike="noStrike" spc="-1">
                <a:solidFill>
                  <a:srgbClr val="000000"/>
                </a:solidFill>
                <a:latin typeface="Arial"/>
              </a:rPr>
              <a:t>Fifth Outline Level</a:t>
            </a:r>
          </a:p>
          <a:p>
            <a:pPr marL="2592000" lvl="5" indent="-216000">
              <a:lnSpc>
                <a:spcPct val="90000"/>
              </a:lnSpc>
              <a:spcBef>
                <a:spcPts val="283"/>
              </a:spcBef>
              <a:buClr>
                <a:srgbClr val="000000"/>
              </a:buClr>
              <a:buSzPct val="45000"/>
              <a:buFont typeface="Wingdings" charset="2"/>
              <a:buChar char=""/>
            </a:pPr>
            <a:r>
              <a:rPr lang="de-DE" sz="2000" b="0" strike="noStrike" spc="-1">
                <a:solidFill>
                  <a:srgbClr val="000000"/>
                </a:solidFill>
                <a:latin typeface="Arial"/>
              </a:rPr>
              <a:t>Sixth Outline Level</a:t>
            </a:r>
          </a:p>
          <a:p>
            <a:pPr marL="3024000" lvl="6" indent="-216000">
              <a:lnSpc>
                <a:spcPct val="90000"/>
              </a:lnSpc>
              <a:spcBef>
                <a:spcPts val="283"/>
              </a:spcBef>
              <a:buClr>
                <a:srgbClr val="000000"/>
              </a:buClr>
              <a:buSzPct val="45000"/>
              <a:buFont typeface="Wingdings" charset="2"/>
              <a:buChar char=""/>
            </a:pPr>
            <a:r>
              <a:rPr lang="de-DE"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1" name="CustomShape 1"/>
          <p:cNvSpPr/>
          <p:nvPr/>
        </p:nvSpPr>
        <p:spPr>
          <a:xfrm>
            <a:off x="11444760" y="0"/>
            <a:ext cx="733680" cy="684252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FFFFFF"/>
              </a:solidFill>
              <a:latin typeface="Arial"/>
            </a:endParaRPr>
          </a:p>
        </p:txBody>
      </p:sp>
      <p:sp>
        <p:nvSpPr>
          <p:cNvPr id="132" name="CustomShape 2"/>
          <p:cNvSpPr/>
          <p:nvPr/>
        </p:nvSpPr>
        <p:spPr>
          <a:xfrm>
            <a:off x="11438640" y="6453360"/>
            <a:ext cx="750600" cy="40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FBD5810E-084B-4977-9359-38D66BA7DC86}" type="slidenum">
              <a:rPr lang="de-DE" sz="1800" b="0" strike="noStrike" spc="-1">
                <a:solidFill>
                  <a:srgbClr val="808080"/>
                </a:solidFill>
                <a:latin typeface="Arial Unicode MS"/>
                <a:ea typeface="DejaVu Sans"/>
              </a:rPr>
              <a:t>‹Nr.›</a:t>
            </a:fld>
            <a:endParaRPr lang="en-GB" sz="1800" b="0" strike="noStrike" spc="-1">
              <a:solidFill>
                <a:srgbClr val="000000"/>
              </a:solidFill>
              <a:latin typeface="Arial"/>
            </a:endParaRPr>
          </a:p>
        </p:txBody>
      </p:sp>
      <p:sp>
        <p:nvSpPr>
          <p:cNvPr id="133" name="CustomShape 3"/>
          <p:cNvSpPr/>
          <p:nvPr/>
        </p:nvSpPr>
        <p:spPr>
          <a:xfrm>
            <a:off x="912240" y="1268280"/>
            <a:ext cx="9200520" cy="353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pic>
        <p:nvPicPr>
          <p:cNvPr id="134" name="Picture 19" descr="Logo_TUC_de_RGB"/>
          <p:cNvPicPr/>
          <p:nvPr/>
        </p:nvPicPr>
        <p:blipFill>
          <a:blip r:embed="rId14"/>
          <a:stretch/>
        </p:blipFill>
        <p:spPr>
          <a:xfrm>
            <a:off x="0" y="0"/>
            <a:ext cx="3044520" cy="554400"/>
          </a:xfrm>
          <a:prstGeom prst="rect">
            <a:avLst/>
          </a:prstGeom>
          <a:ln w="0">
            <a:noFill/>
          </a:ln>
        </p:spPr>
      </p:pic>
      <p:pic>
        <p:nvPicPr>
          <p:cNvPr id="135" name="Grafik 2"/>
          <p:cNvPicPr/>
          <p:nvPr/>
        </p:nvPicPr>
        <p:blipFill>
          <a:blip r:embed="rId15"/>
          <a:stretch/>
        </p:blipFill>
        <p:spPr>
          <a:xfrm>
            <a:off x="7430400" y="134640"/>
            <a:ext cx="3690360" cy="506520"/>
          </a:xfrm>
          <a:prstGeom prst="rect">
            <a:avLst/>
          </a:prstGeom>
          <a:ln w="0">
            <a:noFill/>
          </a:ln>
        </p:spPr>
      </p:pic>
      <p:sp>
        <p:nvSpPr>
          <p:cNvPr id="136" name="CustomShape 4"/>
          <p:cNvSpPr/>
          <p:nvPr/>
        </p:nvSpPr>
        <p:spPr>
          <a:xfrm>
            <a:off x="11444760" y="0"/>
            <a:ext cx="733680" cy="684252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FFFFFF"/>
              </a:solidFill>
              <a:latin typeface="Arial"/>
            </a:endParaRPr>
          </a:p>
        </p:txBody>
      </p:sp>
      <p:sp>
        <p:nvSpPr>
          <p:cNvPr id="137" name="CustomShape 5"/>
          <p:cNvSpPr/>
          <p:nvPr/>
        </p:nvSpPr>
        <p:spPr>
          <a:xfrm>
            <a:off x="11438640" y="6453360"/>
            <a:ext cx="750600" cy="40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1C9E7497-9CCB-4676-9F4F-750E714AB74E}" type="slidenum">
              <a:rPr lang="de-DE" sz="1800" b="0" strike="noStrike" spc="-1">
                <a:solidFill>
                  <a:srgbClr val="808080"/>
                </a:solidFill>
                <a:latin typeface="Arial Unicode MS"/>
                <a:ea typeface="DejaVu Sans"/>
              </a:rPr>
              <a:t>‹Nr.›</a:t>
            </a:fld>
            <a:endParaRPr lang="en-GB" sz="1800" b="0" strike="noStrike" spc="-1">
              <a:solidFill>
                <a:srgbClr val="000000"/>
              </a:solidFill>
              <a:latin typeface="Arial"/>
            </a:endParaRPr>
          </a:p>
        </p:txBody>
      </p:sp>
      <p:sp>
        <p:nvSpPr>
          <p:cNvPr id="138" name="CustomShape 6"/>
          <p:cNvSpPr/>
          <p:nvPr/>
        </p:nvSpPr>
        <p:spPr>
          <a:xfrm>
            <a:off x="0" y="6642720"/>
            <a:ext cx="12169080" cy="21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r>
              <a:rPr lang="en-US" sz="800" b="0" strike="noStrike" spc="-1">
                <a:solidFill>
                  <a:srgbClr val="A6A6A6"/>
                </a:solidFill>
                <a:latin typeface="DejaVu Sans"/>
                <a:ea typeface="DejaVu Sans"/>
              </a:rPr>
              <a:t>The Limits to Growth – TU Clausthal</a:t>
            </a:r>
            <a:endParaRPr lang="en-GB" sz="800" b="0" strike="noStrike" spc="-1">
              <a:solidFill>
                <a:srgbClr val="000000"/>
              </a:solidFill>
              <a:latin typeface="Arial"/>
            </a:endParaRPr>
          </a:p>
        </p:txBody>
      </p:sp>
      <p:sp>
        <p:nvSpPr>
          <p:cNvPr id="13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r>
              <a:rPr lang="de-DE" sz="1800" b="0" strike="noStrike" spc="-1">
                <a:solidFill>
                  <a:srgbClr val="000000"/>
                </a:solidFill>
                <a:latin typeface="Arial"/>
              </a:rPr>
              <a:t>Click to edit the title text format</a:t>
            </a:r>
          </a:p>
        </p:txBody>
      </p:sp>
      <p:sp>
        <p:nvSpPr>
          <p:cNvPr id="140"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de-DE" sz="2800" b="0" strike="noStrike" spc="-1">
                <a:solidFill>
                  <a:srgbClr val="000000"/>
                </a:solidFill>
                <a:latin typeface="Arial"/>
              </a:rPr>
              <a:t>Click to edit the outline text format</a:t>
            </a:r>
          </a:p>
          <a:p>
            <a:pPr marL="864000" lvl="1" indent="-324000">
              <a:lnSpc>
                <a:spcPct val="90000"/>
              </a:lnSpc>
              <a:spcBef>
                <a:spcPts val="1134"/>
              </a:spcBef>
              <a:buClr>
                <a:srgbClr val="000000"/>
              </a:buClr>
              <a:buSzPct val="75000"/>
              <a:buFont typeface="Symbol" charset="2"/>
              <a:buChar char=""/>
            </a:pPr>
            <a:r>
              <a:rPr lang="de-DE" sz="2000" b="0" strike="noStrike" spc="-1">
                <a:solidFill>
                  <a:srgbClr val="000000"/>
                </a:solidFill>
                <a:latin typeface="Arial"/>
              </a:rPr>
              <a:t>Second Outline Level</a:t>
            </a:r>
          </a:p>
          <a:p>
            <a:pPr marL="1296000" lvl="2" indent="-288000">
              <a:lnSpc>
                <a:spcPct val="90000"/>
              </a:lnSpc>
              <a:spcBef>
                <a:spcPts val="850"/>
              </a:spcBef>
              <a:buClr>
                <a:srgbClr val="000000"/>
              </a:buClr>
              <a:buSzPct val="45000"/>
              <a:buFont typeface="Wingdings" charset="2"/>
              <a:buChar char=""/>
            </a:pPr>
            <a:r>
              <a:rPr lang="de-DE" sz="1800" b="0" strike="noStrike" spc="-1">
                <a:solidFill>
                  <a:srgbClr val="000000"/>
                </a:solidFill>
                <a:latin typeface="Arial"/>
              </a:rPr>
              <a:t>Third Outline Level</a:t>
            </a:r>
          </a:p>
          <a:p>
            <a:pPr marL="1728000" lvl="3" indent="-216000">
              <a:lnSpc>
                <a:spcPct val="90000"/>
              </a:lnSpc>
              <a:spcBef>
                <a:spcPts val="567"/>
              </a:spcBef>
              <a:buClr>
                <a:srgbClr val="000000"/>
              </a:buClr>
              <a:buSzPct val="75000"/>
              <a:buFont typeface="Symbol" charset="2"/>
              <a:buChar char=""/>
            </a:pPr>
            <a:r>
              <a:rPr lang="de-DE" sz="1800" b="0" strike="noStrike" spc="-1">
                <a:solidFill>
                  <a:srgbClr val="000000"/>
                </a:solidFill>
                <a:latin typeface="Arial"/>
              </a:rPr>
              <a:t>Fourth Outline Level</a:t>
            </a:r>
          </a:p>
          <a:p>
            <a:pPr marL="2160000" lvl="4" indent="-216000">
              <a:lnSpc>
                <a:spcPct val="90000"/>
              </a:lnSpc>
              <a:spcBef>
                <a:spcPts val="283"/>
              </a:spcBef>
              <a:buClr>
                <a:srgbClr val="000000"/>
              </a:buClr>
              <a:buSzPct val="45000"/>
              <a:buFont typeface="Wingdings" charset="2"/>
              <a:buChar char=""/>
            </a:pPr>
            <a:r>
              <a:rPr lang="de-DE" sz="2000" b="0" strike="noStrike" spc="-1">
                <a:solidFill>
                  <a:srgbClr val="000000"/>
                </a:solidFill>
                <a:latin typeface="Arial"/>
              </a:rPr>
              <a:t>Fifth Outline Level</a:t>
            </a:r>
          </a:p>
          <a:p>
            <a:pPr marL="2592000" lvl="5" indent="-216000">
              <a:lnSpc>
                <a:spcPct val="90000"/>
              </a:lnSpc>
              <a:spcBef>
                <a:spcPts val="283"/>
              </a:spcBef>
              <a:buClr>
                <a:srgbClr val="000000"/>
              </a:buClr>
              <a:buSzPct val="45000"/>
              <a:buFont typeface="Wingdings" charset="2"/>
              <a:buChar char=""/>
            </a:pPr>
            <a:r>
              <a:rPr lang="de-DE" sz="2000" b="0" strike="noStrike" spc="-1">
                <a:solidFill>
                  <a:srgbClr val="000000"/>
                </a:solidFill>
                <a:latin typeface="Arial"/>
              </a:rPr>
              <a:t>Sixth Outline Level</a:t>
            </a:r>
          </a:p>
          <a:p>
            <a:pPr marL="3024000" lvl="6" indent="-216000">
              <a:lnSpc>
                <a:spcPct val="90000"/>
              </a:lnSpc>
              <a:spcBef>
                <a:spcPts val="283"/>
              </a:spcBef>
              <a:buClr>
                <a:srgbClr val="000000"/>
              </a:buClr>
              <a:buSzPct val="45000"/>
              <a:buFont typeface="Wingdings" charset="2"/>
              <a:buChar char=""/>
            </a:pPr>
            <a:r>
              <a:rPr lang="de-DE"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7" name="CustomShape 1"/>
          <p:cNvSpPr/>
          <p:nvPr/>
        </p:nvSpPr>
        <p:spPr>
          <a:xfrm>
            <a:off x="11444760" y="0"/>
            <a:ext cx="723960" cy="683280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FFFFFF"/>
              </a:solidFill>
              <a:latin typeface="Arial"/>
            </a:endParaRPr>
          </a:p>
        </p:txBody>
      </p:sp>
      <p:sp>
        <p:nvSpPr>
          <p:cNvPr id="178" name="CustomShape 2"/>
          <p:cNvSpPr/>
          <p:nvPr/>
        </p:nvSpPr>
        <p:spPr>
          <a:xfrm>
            <a:off x="11438640" y="6453360"/>
            <a:ext cx="74088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F573FA2F-946E-400E-9A98-74F1F6552727}" type="slidenum">
              <a:rPr lang="en-US" sz="1800" b="0" strike="noStrike" spc="-1">
                <a:solidFill>
                  <a:srgbClr val="808080"/>
                </a:solidFill>
                <a:latin typeface="Arial"/>
                <a:ea typeface="DejaVu Sans"/>
              </a:rPr>
              <a:t>‹Nr.›</a:t>
            </a:fld>
            <a:endParaRPr lang="en-GB" sz="1800" b="0" strike="noStrike" spc="-1">
              <a:solidFill>
                <a:srgbClr val="000000"/>
              </a:solidFill>
              <a:latin typeface="Arial"/>
            </a:endParaRPr>
          </a:p>
        </p:txBody>
      </p:sp>
      <p:sp>
        <p:nvSpPr>
          <p:cNvPr id="179" name="CustomShape 3"/>
          <p:cNvSpPr/>
          <p:nvPr/>
        </p:nvSpPr>
        <p:spPr>
          <a:xfrm>
            <a:off x="912240" y="1268280"/>
            <a:ext cx="9190800" cy="344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pic>
        <p:nvPicPr>
          <p:cNvPr id="180" name="Picture 19" descr="Logo_TUC_de_RGB"/>
          <p:cNvPicPr/>
          <p:nvPr/>
        </p:nvPicPr>
        <p:blipFill>
          <a:blip r:embed="rId14"/>
          <a:stretch/>
        </p:blipFill>
        <p:spPr>
          <a:xfrm>
            <a:off x="0" y="0"/>
            <a:ext cx="3034800" cy="544680"/>
          </a:xfrm>
          <a:prstGeom prst="rect">
            <a:avLst/>
          </a:prstGeom>
          <a:ln w="0">
            <a:noFill/>
          </a:ln>
        </p:spPr>
      </p:pic>
      <p:pic>
        <p:nvPicPr>
          <p:cNvPr id="181" name="Grafik 2"/>
          <p:cNvPicPr/>
          <p:nvPr/>
        </p:nvPicPr>
        <p:blipFill>
          <a:blip r:embed="rId15"/>
          <a:stretch/>
        </p:blipFill>
        <p:spPr>
          <a:xfrm>
            <a:off x="7430400" y="134640"/>
            <a:ext cx="3680640" cy="496800"/>
          </a:xfrm>
          <a:prstGeom prst="rect">
            <a:avLst/>
          </a:prstGeom>
          <a:ln w="0">
            <a:noFill/>
          </a:ln>
        </p:spPr>
      </p:pic>
      <p:sp>
        <p:nvSpPr>
          <p:cNvPr id="182" name="CustomShape 4"/>
          <p:cNvSpPr/>
          <p:nvPr/>
        </p:nvSpPr>
        <p:spPr>
          <a:xfrm>
            <a:off x="912240" y="1268280"/>
            <a:ext cx="9190800" cy="344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183" name="CustomShape 5"/>
          <p:cNvSpPr/>
          <p:nvPr/>
        </p:nvSpPr>
        <p:spPr>
          <a:xfrm>
            <a:off x="11444760" y="0"/>
            <a:ext cx="723960" cy="683280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FFFFFF"/>
              </a:solidFill>
              <a:latin typeface="Arial"/>
            </a:endParaRPr>
          </a:p>
        </p:txBody>
      </p:sp>
      <p:sp>
        <p:nvSpPr>
          <p:cNvPr id="184" name="CustomShape 6"/>
          <p:cNvSpPr/>
          <p:nvPr/>
        </p:nvSpPr>
        <p:spPr>
          <a:xfrm>
            <a:off x="0" y="6642720"/>
            <a:ext cx="12166920" cy="21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r>
              <a:rPr lang="en-US" sz="800" b="0" strike="noStrike" spc="-1">
                <a:solidFill>
                  <a:srgbClr val="A6A6A6"/>
                </a:solidFill>
                <a:latin typeface="DejaVu Sans"/>
                <a:ea typeface="DejaVu Sans"/>
              </a:rPr>
              <a:t>The Limits to Growth – TU Clausthal</a:t>
            </a:r>
            <a:endParaRPr lang="en-GB" sz="800" b="0" strike="noStrike" spc="-1">
              <a:solidFill>
                <a:srgbClr val="000000"/>
              </a:solidFill>
              <a:latin typeface="Arial"/>
            </a:endParaRPr>
          </a:p>
        </p:txBody>
      </p:sp>
      <p:sp>
        <p:nvSpPr>
          <p:cNvPr id="18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r>
              <a:rPr lang="de-DE" sz="1800" b="0" strike="noStrike" spc="-1">
                <a:solidFill>
                  <a:srgbClr val="000000"/>
                </a:solidFill>
                <a:latin typeface="Arial"/>
              </a:rPr>
              <a:t>Click to edit the title text format</a:t>
            </a:r>
          </a:p>
        </p:txBody>
      </p:sp>
      <p:sp>
        <p:nvSpPr>
          <p:cNvPr id="186"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de-DE" sz="2800" b="0" strike="noStrike" spc="-1">
                <a:solidFill>
                  <a:srgbClr val="000000"/>
                </a:solidFill>
                <a:latin typeface="Arial"/>
              </a:rPr>
              <a:t>Click to edit the outline text format</a:t>
            </a:r>
          </a:p>
          <a:p>
            <a:pPr marL="864000" lvl="1" indent="-324000">
              <a:lnSpc>
                <a:spcPct val="90000"/>
              </a:lnSpc>
              <a:spcBef>
                <a:spcPts val="1134"/>
              </a:spcBef>
              <a:buClr>
                <a:srgbClr val="000000"/>
              </a:buClr>
              <a:buSzPct val="75000"/>
              <a:buFont typeface="Symbol" charset="2"/>
              <a:buChar char=""/>
            </a:pPr>
            <a:r>
              <a:rPr lang="de-DE" sz="2000" b="0" strike="noStrike" spc="-1">
                <a:solidFill>
                  <a:srgbClr val="000000"/>
                </a:solidFill>
                <a:latin typeface="Arial"/>
              </a:rPr>
              <a:t>Second Outline Level</a:t>
            </a:r>
          </a:p>
          <a:p>
            <a:pPr marL="1296000" lvl="2" indent="-288000">
              <a:lnSpc>
                <a:spcPct val="90000"/>
              </a:lnSpc>
              <a:spcBef>
                <a:spcPts val="850"/>
              </a:spcBef>
              <a:buClr>
                <a:srgbClr val="000000"/>
              </a:buClr>
              <a:buSzPct val="45000"/>
              <a:buFont typeface="Wingdings" charset="2"/>
              <a:buChar char=""/>
            </a:pPr>
            <a:r>
              <a:rPr lang="de-DE" sz="1800" b="0" strike="noStrike" spc="-1">
                <a:solidFill>
                  <a:srgbClr val="000000"/>
                </a:solidFill>
                <a:latin typeface="Arial"/>
              </a:rPr>
              <a:t>Third Outline Level</a:t>
            </a:r>
          </a:p>
          <a:p>
            <a:pPr marL="1728000" lvl="3" indent="-216000">
              <a:lnSpc>
                <a:spcPct val="90000"/>
              </a:lnSpc>
              <a:spcBef>
                <a:spcPts val="567"/>
              </a:spcBef>
              <a:buClr>
                <a:srgbClr val="000000"/>
              </a:buClr>
              <a:buSzPct val="75000"/>
              <a:buFont typeface="Symbol" charset="2"/>
              <a:buChar char=""/>
            </a:pPr>
            <a:r>
              <a:rPr lang="de-DE" sz="1800" b="0" strike="noStrike" spc="-1">
                <a:solidFill>
                  <a:srgbClr val="000000"/>
                </a:solidFill>
                <a:latin typeface="Arial"/>
              </a:rPr>
              <a:t>Fourth Outline Level</a:t>
            </a:r>
          </a:p>
          <a:p>
            <a:pPr marL="2160000" lvl="4" indent="-216000">
              <a:lnSpc>
                <a:spcPct val="90000"/>
              </a:lnSpc>
              <a:spcBef>
                <a:spcPts val="283"/>
              </a:spcBef>
              <a:buClr>
                <a:srgbClr val="000000"/>
              </a:buClr>
              <a:buSzPct val="45000"/>
              <a:buFont typeface="Wingdings" charset="2"/>
              <a:buChar char=""/>
            </a:pPr>
            <a:r>
              <a:rPr lang="de-DE" sz="2000" b="0" strike="noStrike" spc="-1">
                <a:solidFill>
                  <a:srgbClr val="000000"/>
                </a:solidFill>
                <a:latin typeface="Arial"/>
              </a:rPr>
              <a:t>Fifth Outline Level</a:t>
            </a:r>
          </a:p>
          <a:p>
            <a:pPr marL="2592000" lvl="5" indent="-216000">
              <a:lnSpc>
                <a:spcPct val="90000"/>
              </a:lnSpc>
              <a:spcBef>
                <a:spcPts val="283"/>
              </a:spcBef>
              <a:buClr>
                <a:srgbClr val="000000"/>
              </a:buClr>
              <a:buSzPct val="45000"/>
              <a:buFont typeface="Wingdings" charset="2"/>
              <a:buChar char=""/>
            </a:pPr>
            <a:r>
              <a:rPr lang="de-DE" sz="2000" b="0" strike="noStrike" spc="-1">
                <a:solidFill>
                  <a:srgbClr val="000000"/>
                </a:solidFill>
                <a:latin typeface="Arial"/>
              </a:rPr>
              <a:t>Sixth Outline Level</a:t>
            </a:r>
          </a:p>
          <a:p>
            <a:pPr marL="3024000" lvl="6" indent="-216000">
              <a:lnSpc>
                <a:spcPct val="90000"/>
              </a:lnSpc>
              <a:spcBef>
                <a:spcPts val="283"/>
              </a:spcBef>
              <a:buClr>
                <a:srgbClr val="000000"/>
              </a:buClr>
              <a:buSzPct val="45000"/>
              <a:buFont typeface="Wingdings" charset="2"/>
              <a:buChar char=""/>
            </a:pPr>
            <a:r>
              <a:rPr lang="de-DE"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hyperlink" Target="https://creativecommons.org/licenses/by-sa/2.0/" TargetMode="External"/><Relationship Id="rId2" Type="http://schemas.openxmlformats.org/officeDocument/2006/relationships/hyperlink" Target="https://creativecommons.org/licenses/by-nc-nd/2.0/" TargetMode="External"/><Relationship Id="rId1" Type="http://schemas.openxmlformats.org/officeDocument/2006/relationships/slideLayout" Target="../slideLayouts/slideLayout13.xml"/><Relationship Id="rId5" Type="http://schemas.openxmlformats.org/officeDocument/2006/relationships/image" Target="../media/image7.jpeg"/><Relationship Id="rId4" Type="http://schemas.openxmlformats.org/officeDocument/2006/relationships/image" Target="../media/image6.jpeg"/></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hyperlink" Target="https://creativecommons.org/licenses/by-nc/2.0/" TargetMode="Externa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2" Type="http://schemas.openxmlformats.org/officeDocument/2006/relationships/hyperlink" Target="https://www.spiegel.de/wissenschaft/technik/endlager-suche-was-wie-viel-und-wohin-damit-die-deutsche-atommuell-bilanz-a-7a153ba3-029a-4e55-adaf-3312b7427d9e" TargetMode="Externa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ETCE-LAB/teaching-material/tree/master/The-Limits-to-Growth" TargetMode="External"/><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creativecommons.org/licenses/by/4.0/" TargetMode="External"/><Relationship Id="rId1" Type="http://schemas.openxmlformats.org/officeDocument/2006/relationships/slideLayout" Target="../slideLayouts/slideLayout37.xml"/></Relationships>
</file>

<file path=ppt/slides/_rels/slide28.xml.rels><?xml version="1.0" encoding="UTF-8" standalone="yes"?>
<Relationships xmlns="http://schemas.openxmlformats.org/package/2006/relationships"><Relationship Id="rId2" Type="http://schemas.openxmlformats.org/officeDocument/2006/relationships/hyperlink" Target="https://doi.org/10.1016/J.RESCONREC.2017.09.005" TargetMode="External"/><Relationship Id="rId1" Type="http://schemas.openxmlformats.org/officeDocument/2006/relationships/slideLayout" Target="../slideLayouts/slideLayout3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7.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7.xml"/></Relationships>
</file>

<file path=ppt/slides/_rels/slide3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7.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7.xml"/></Relationships>
</file>

<file path=ppt/slides/_rels/slide3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7.xml"/></Relationships>
</file>

<file path=ppt/slides/_rels/slide3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7.xml"/></Relationships>
</file>

<file path=ppt/slides/_rels/slide3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www.researchgate.net/publication/334520611_Kreislaufwirtschaft_-_Ein_Ausweg_aus_der_sozial-okologischen_Krise" TargetMode="Externa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evasys.tu-clausthal.de/evasys/online.php?pswd=815QR" TargetMode="Externa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www.researchgate.net/publication/334520611_Kreislaufwirtschaft_-_Ein_Ausweg_aus_der_sozial-okologischen_Krise" TargetMode="Externa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7.xml"/></Relationships>
</file>

<file path=ppt/slides/_rels/slide4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7.xml"/></Relationships>
</file>

<file path=ppt/slides/_rels/slide4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9.xml"/></Relationships>
</file>

<file path=ppt/slides/_rels/slide54.xml.rels><?xml version="1.0" encoding="UTF-8" standalone="yes"?>
<Relationships xmlns="http://schemas.openxmlformats.org/package/2006/relationships"><Relationship Id="rId2" Type="http://schemas.openxmlformats.org/officeDocument/2006/relationships/hyperlink" Target="https://ltg.etce-lab.de/" TargetMode="External"/><Relationship Id="rId1" Type="http://schemas.openxmlformats.org/officeDocument/2006/relationships/slideLayout" Target="../slideLayouts/slideLayout49.xml"/></Relationships>
</file>

<file path=ppt/slides/_rels/slide55.xml.rels><?xml version="1.0" encoding="UTF-8" standalone="yes"?>
<Relationships xmlns="http://schemas.openxmlformats.org/package/2006/relationships"><Relationship Id="rId2" Type="http://schemas.openxmlformats.org/officeDocument/2006/relationships/hyperlink" Target="https://www.ellenmacarthurfoundation.org/" TargetMode="External"/><Relationship Id="rId1" Type="http://schemas.openxmlformats.org/officeDocument/2006/relationships/slideLayout" Target="../slideLayouts/slideLayout3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CustomShape 1"/>
          <p:cNvSpPr/>
          <p:nvPr/>
        </p:nvSpPr>
        <p:spPr>
          <a:xfrm>
            <a:off x="527400" y="1412640"/>
            <a:ext cx="10346040" cy="1132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gn="ctr">
              <a:lnSpc>
                <a:spcPct val="100000"/>
              </a:lnSpc>
            </a:pPr>
            <a:r>
              <a:rPr lang="en-US" sz="3200" b="1" strike="noStrike" spc="-1">
                <a:solidFill>
                  <a:srgbClr val="008C4F"/>
                </a:solidFill>
                <a:latin typeface="DejaVu Sans"/>
                <a:ea typeface="DejaVu Sans"/>
              </a:rPr>
              <a:t>The Limits to Growth: Sustainability and the Circular Economy</a:t>
            </a:r>
            <a:endParaRPr lang="en-GB" sz="3200" b="0" strike="noStrike" spc="-1">
              <a:solidFill>
                <a:srgbClr val="000000"/>
              </a:solidFill>
              <a:latin typeface="Arial"/>
            </a:endParaRPr>
          </a:p>
        </p:txBody>
      </p:sp>
      <p:sp>
        <p:nvSpPr>
          <p:cNvPr id="230" name="CustomShape 2"/>
          <p:cNvSpPr/>
          <p:nvPr/>
        </p:nvSpPr>
        <p:spPr>
          <a:xfrm>
            <a:off x="527400" y="2852640"/>
            <a:ext cx="10346040" cy="2353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spcBef>
                <a:spcPts val="479"/>
              </a:spcBef>
              <a:tabLst>
                <a:tab pos="0" algn="l"/>
              </a:tabLst>
            </a:pPr>
            <a:r>
              <a:rPr lang="en-US" sz="2400" b="1" strike="noStrike" spc="-1">
                <a:solidFill>
                  <a:srgbClr val="000000"/>
                </a:solidFill>
                <a:latin typeface="DejaVu Sans"/>
                <a:ea typeface="DejaVu Sans"/>
              </a:rPr>
              <a:t>Lecture 7: Circular Economy</a:t>
            </a:r>
            <a:endParaRPr lang="en-GB" sz="2400" b="0" strike="noStrike" spc="-1">
              <a:solidFill>
                <a:srgbClr val="000000"/>
              </a:solidFill>
              <a:latin typeface="Arial"/>
            </a:endParaRPr>
          </a:p>
          <a:p>
            <a:pPr algn="ctr">
              <a:lnSpc>
                <a:spcPct val="100000"/>
              </a:lnSpc>
              <a:spcBef>
                <a:spcPts val="479"/>
              </a:spcBef>
              <a:tabLst>
                <a:tab pos="0" algn="l"/>
              </a:tabLst>
            </a:pPr>
            <a:endParaRPr lang="en-GB" sz="2400" b="0" strike="noStrike" spc="-1">
              <a:solidFill>
                <a:srgbClr val="000000"/>
              </a:solidFill>
              <a:latin typeface="Arial"/>
            </a:endParaRPr>
          </a:p>
          <a:p>
            <a:pPr algn="ctr">
              <a:lnSpc>
                <a:spcPct val="100000"/>
              </a:lnSpc>
              <a:spcBef>
                <a:spcPts val="241"/>
              </a:spcBef>
              <a:tabLst>
                <a:tab pos="0" algn="l"/>
              </a:tabLst>
            </a:pPr>
            <a:endParaRPr lang="en-GB" sz="2400" b="0" strike="noStrike" spc="-1">
              <a:solidFill>
                <a:srgbClr val="000000"/>
              </a:solidFill>
              <a:latin typeface="Arial"/>
            </a:endParaRPr>
          </a:p>
          <a:p>
            <a:pPr algn="ctr">
              <a:lnSpc>
                <a:spcPct val="100000"/>
              </a:lnSpc>
              <a:spcBef>
                <a:spcPts val="241"/>
              </a:spcBef>
              <a:tabLst>
                <a:tab pos="0" algn="l"/>
              </a:tabLst>
            </a:pPr>
            <a:endParaRPr lang="en-GB" sz="2400" b="0" strike="noStrike" spc="-1">
              <a:solidFill>
                <a:srgbClr val="000000"/>
              </a:solidFill>
              <a:latin typeface="Arial"/>
            </a:endParaRPr>
          </a:p>
          <a:p>
            <a:pPr algn="ctr">
              <a:lnSpc>
                <a:spcPct val="100000"/>
              </a:lnSpc>
              <a:spcBef>
                <a:spcPts val="320"/>
              </a:spcBef>
              <a:tabLst>
                <a:tab pos="0" algn="l"/>
              </a:tabLst>
            </a:pPr>
            <a:r>
              <a:rPr lang="en-US" sz="1600" b="0" strike="noStrike" spc="-1">
                <a:solidFill>
                  <a:srgbClr val="000000"/>
                </a:solidFill>
                <a:latin typeface="DejaVu Sans"/>
                <a:ea typeface="DejaVu Sans"/>
              </a:rPr>
              <a:t>Prof. Dr. Benjamin Leiding</a:t>
            </a:r>
            <a:endParaRPr lang="en-GB" sz="1600" b="0" strike="noStrike" spc="-1">
              <a:solidFill>
                <a:srgbClr val="000000"/>
              </a:solidFill>
              <a:latin typeface="Arial"/>
            </a:endParaRPr>
          </a:p>
          <a:p>
            <a:pPr algn="ctr">
              <a:lnSpc>
                <a:spcPct val="100000"/>
              </a:lnSpc>
              <a:spcBef>
                <a:spcPts val="320"/>
              </a:spcBef>
              <a:tabLst>
                <a:tab pos="0" algn="l"/>
              </a:tabLst>
            </a:pPr>
            <a:r>
              <a:rPr lang="en-US" sz="1600" b="0" strike="noStrike" spc="-1">
                <a:solidFill>
                  <a:srgbClr val="000000"/>
                </a:solidFill>
                <a:latin typeface="DejaVu Sans"/>
                <a:ea typeface="DejaVu Sans"/>
              </a:rPr>
              <a:t>M.A. Theresa Sommer</a:t>
            </a:r>
            <a:endParaRPr lang="en-GB" sz="1600" b="0" strike="noStrike" spc="-1">
              <a:solidFill>
                <a:srgbClr val="000000"/>
              </a:solidFill>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CustomShape 1"/>
          <p:cNvSpPr/>
          <p:nvPr/>
        </p:nvSpPr>
        <p:spPr>
          <a:xfrm>
            <a:off x="335520" y="764640"/>
            <a:ext cx="10737360" cy="4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Introduction</a:t>
            </a:r>
            <a:endParaRPr lang="en-GB" sz="2400" b="0" strike="noStrike" spc="-1">
              <a:solidFill>
                <a:srgbClr val="000000"/>
              </a:solidFill>
              <a:latin typeface="Arial"/>
            </a:endParaRPr>
          </a:p>
        </p:txBody>
      </p:sp>
      <p:sp>
        <p:nvSpPr>
          <p:cNvPr id="260" name="CustomShape 2"/>
          <p:cNvSpPr/>
          <p:nvPr/>
        </p:nvSpPr>
        <p:spPr>
          <a:xfrm>
            <a:off x="335520" y="1268280"/>
            <a:ext cx="10737360" cy="5024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endParaRPr lang="en-GB" sz="1800" b="0" strike="noStrike" spc="-1">
              <a:solidFill>
                <a:srgbClr val="000000"/>
              </a:solidFill>
              <a:latin typeface="Arial"/>
            </a:endParaRPr>
          </a:p>
          <a:p>
            <a:pPr algn="ctr">
              <a:lnSpc>
                <a:spcPct val="100000"/>
              </a:lnSpc>
              <a:spcBef>
                <a:spcPts val="360"/>
              </a:spcBef>
            </a:pPr>
            <a:r>
              <a:rPr lang="en-US" sz="1800" b="0" i="1" strike="noStrike" spc="-1">
                <a:solidFill>
                  <a:srgbClr val="000000"/>
                </a:solidFill>
                <a:latin typeface="DejaVu Sans"/>
                <a:ea typeface="DejaVu Sans"/>
              </a:rPr>
              <a:t>„Development that meets the needs of the present without compromising the ability of future generations to meet their own needs.”</a:t>
            </a:r>
            <a:endParaRPr lang="en-GB" sz="1800" b="0" strike="noStrike" spc="-1">
              <a:solidFill>
                <a:srgbClr val="000000"/>
              </a:solidFill>
              <a:latin typeface="Arial"/>
            </a:endParaRPr>
          </a:p>
        </p:txBody>
      </p:sp>
      <p:sp>
        <p:nvSpPr>
          <p:cNvPr id="261" name="CustomShape 3"/>
          <p:cNvSpPr/>
          <p:nvPr/>
        </p:nvSpPr>
        <p:spPr>
          <a:xfrm>
            <a:off x="432720" y="1148040"/>
            <a:ext cx="10346400" cy="4870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Sustainability – Definition</a:t>
            </a:r>
            <a:endParaRPr lang="en-GB" sz="2200" b="0" strike="noStrike" spc="-1">
              <a:solidFill>
                <a:srgbClr val="000000"/>
              </a:solidFill>
              <a:latin typeface="Arial"/>
            </a:endParaRPr>
          </a:p>
        </p:txBody>
      </p:sp>
      <p:sp>
        <p:nvSpPr>
          <p:cNvPr id="262" name="CustomShape 4"/>
          <p:cNvSpPr/>
          <p:nvPr/>
        </p:nvSpPr>
        <p:spPr>
          <a:xfrm>
            <a:off x="361080" y="3292200"/>
            <a:ext cx="10786320" cy="13629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263" name="CustomShape 5"/>
          <p:cNvSpPr/>
          <p:nvPr/>
        </p:nvSpPr>
        <p:spPr>
          <a:xfrm>
            <a:off x="263520" y="6492240"/>
            <a:ext cx="1079208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DejaVu Sans"/>
                <a:ea typeface="Roboto"/>
              </a:rPr>
              <a:t>Report of the World Commission on Environment and Development: Our Common Future </a:t>
            </a:r>
            <a:r>
              <a:rPr lang="de-DE" sz="900" b="0" strike="noStrike" spc="-1">
                <a:solidFill>
                  <a:srgbClr val="A6A6A6"/>
                </a:solidFill>
                <a:latin typeface="DejaVu Sans"/>
                <a:ea typeface="Roboto"/>
              </a:rPr>
              <a:t>(1987) – http://www.un-documents.net/our-common-future.pdf </a:t>
            </a:r>
            <a:endParaRPr lang="en-GB" sz="900" b="0" strike="noStrike" spc="-1">
              <a:solidFill>
                <a:srgbClr val="000000"/>
              </a:solidFill>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 name="CustomShape 1"/>
          <p:cNvSpPr/>
          <p:nvPr/>
        </p:nvSpPr>
        <p:spPr>
          <a:xfrm>
            <a:off x="335520" y="764640"/>
            <a:ext cx="10736280" cy="487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Introduction</a:t>
            </a:r>
            <a:endParaRPr lang="en-GB" sz="2400" b="0" strike="noStrike" spc="-1">
              <a:solidFill>
                <a:srgbClr val="000000"/>
              </a:solidFill>
              <a:latin typeface="Arial"/>
            </a:endParaRPr>
          </a:p>
        </p:txBody>
      </p:sp>
      <p:sp>
        <p:nvSpPr>
          <p:cNvPr id="265" name="CustomShape 2"/>
          <p:cNvSpPr/>
          <p:nvPr/>
        </p:nvSpPr>
        <p:spPr>
          <a:xfrm>
            <a:off x="335520" y="1268280"/>
            <a:ext cx="10736280" cy="5023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360" algn="ctr">
              <a:lnSpc>
                <a:spcPct val="100000"/>
              </a:lnSpc>
              <a:spcBef>
                <a:spcPts val="360"/>
              </a:spcBef>
            </a:pPr>
            <a:r>
              <a:rPr lang="en-US" sz="1800" b="1" strike="noStrike" spc="-1">
                <a:solidFill>
                  <a:srgbClr val="000000"/>
                </a:solidFill>
                <a:latin typeface="DejaVu Sans"/>
                <a:ea typeface="DejaVu Sans"/>
              </a:rPr>
              <a:t>Sustainability</a:t>
            </a:r>
            <a:r>
              <a:rPr lang="de-DE" sz="1800" b="0" strike="noStrike" spc="-1">
                <a:solidFill>
                  <a:srgbClr val="000000"/>
                </a:solidFill>
                <a:latin typeface="DejaVu Sans"/>
                <a:ea typeface="DejaVu Sans"/>
              </a:rPr>
              <a:t> → </a:t>
            </a:r>
            <a:r>
              <a:rPr lang="en-GB" sz="1800" b="1" strike="noStrike" spc="-1">
                <a:solidFill>
                  <a:srgbClr val="000000"/>
                </a:solidFill>
                <a:latin typeface="DejaVu Sans"/>
                <a:ea typeface="DejaVu Sans"/>
              </a:rPr>
              <a:t>Consume less</a:t>
            </a:r>
            <a:endParaRPr lang="en-GB" sz="1800" b="0" strike="noStrike" spc="-1">
              <a:solidFill>
                <a:srgbClr val="000000"/>
              </a:solidFill>
              <a:latin typeface="Arial"/>
            </a:endParaRPr>
          </a:p>
        </p:txBody>
      </p:sp>
      <p:sp>
        <p:nvSpPr>
          <p:cNvPr id="266" name="CustomShape 3"/>
          <p:cNvSpPr/>
          <p:nvPr/>
        </p:nvSpPr>
        <p:spPr>
          <a:xfrm>
            <a:off x="432720" y="1148040"/>
            <a:ext cx="10345320" cy="486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Sustainability – Implications</a:t>
            </a:r>
            <a:endParaRPr lang="en-GB" sz="2200" b="0" strike="noStrike" spc="-1">
              <a:solidFill>
                <a:srgbClr val="000000"/>
              </a:solidFill>
              <a:latin typeface="Arial"/>
            </a:endParaRPr>
          </a:p>
        </p:txBody>
      </p:sp>
      <p:sp>
        <p:nvSpPr>
          <p:cNvPr id="267" name="CustomShape 4"/>
          <p:cNvSpPr/>
          <p:nvPr/>
        </p:nvSpPr>
        <p:spPr>
          <a:xfrm>
            <a:off x="335520" y="3108960"/>
            <a:ext cx="10785240" cy="13618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CustomShape 1"/>
          <p:cNvSpPr/>
          <p:nvPr/>
        </p:nvSpPr>
        <p:spPr>
          <a:xfrm>
            <a:off x="263520" y="6411600"/>
            <a:ext cx="646812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Roboto"/>
                <a:ea typeface="Roboto"/>
              </a:rPr>
              <a:t>Image adapted from: Walter R. Stahel (2019) – </a:t>
            </a:r>
            <a:r>
              <a:rPr lang="en-US" sz="900" b="0" strike="noStrike" spc="-1">
                <a:solidFill>
                  <a:srgbClr val="A6A6A6"/>
                </a:solidFill>
                <a:latin typeface="Roboto"/>
                <a:ea typeface="Roboto"/>
              </a:rPr>
              <a:t>The Circular Economy: A User’s Guide</a:t>
            </a:r>
            <a:r>
              <a:rPr lang="de-DE"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269" name="CustomShape 2"/>
          <p:cNvSpPr/>
          <p:nvPr/>
        </p:nvSpPr>
        <p:spPr>
          <a:xfrm>
            <a:off x="7866360" y="1459440"/>
            <a:ext cx="3209760" cy="4668480"/>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t">
            <a:noAutofit/>
          </a:bodyPr>
          <a:lstStyle/>
          <a:p>
            <a:endParaRPr lang="en-GB" sz="1800" b="0" strike="noStrike" spc="-1">
              <a:solidFill>
                <a:srgbClr val="000000"/>
              </a:solidFill>
              <a:latin typeface="Arial"/>
            </a:endParaRPr>
          </a:p>
        </p:txBody>
      </p:sp>
      <p:pic>
        <p:nvPicPr>
          <p:cNvPr id="270" name="Grafik 275"/>
          <p:cNvPicPr/>
          <p:nvPr/>
        </p:nvPicPr>
        <p:blipFill>
          <a:blip r:embed="rId2"/>
          <a:stretch/>
        </p:blipFill>
        <p:spPr>
          <a:xfrm>
            <a:off x="290880" y="2299320"/>
            <a:ext cx="11335320" cy="2720160"/>
          </a:xfrm>
          <a:prstGeom prst="rect">
            <a:avLst/>
          </a:prstGeom>
          <a:ln w="0">
            <a:noFill/>
          </a:ln>
        </p:spPr>
      </p:pic>
      <p:sp>
        <p:nvSpPr>
          <p:cNvPr id="271" name="CustomShape 3"/>
          <p:cNvSpPr/>
          <p:nvPr/>
        </p:nvSpPr>
        <p:spPr>
          <a:xfrm>
            <a:off x="335520" y="764640"/>
            <a:ext cx="10736280" cy="487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Introduction</a:t>
            </a:r>
            <a:endParaRPr lang="en-GB" sz="2400" b="0" strike="noStrike" spc="-1">
              <a:solidFill>
                <a:srgbClr val="000000"/>
              </a:solidFill>
              <a:latin typeface="Arial"/>
            </a:endParaRPr>
          </a:p>
        </p:txBody>
      </p:sp>
      <p:sp>
        <p:nvSpPr>
          <p:cNvPr id="272" name="CustomShape 4"/>
          <p:cNvSpPr/>
          <p:nvPr/>
        </p:nvSpPr>
        <p:spPr>
          <a:xfrm>
            <a:off x="432720" y="1148040"/>
            <a:ext cx="10345320" cy="486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Linear (Industrial) Economy</a:t>
            </a:r>
            <a:endParaRPr lang="en-GB" sz="2200" b="0" strike="noStrike" spc="-1">
              <a:solidFill>
                <a:srgbClr val="000000"/>
              </a:solidFill>
              <a:latin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 name="CustomShape 1"/>
          <p:cNvSpPr/>
          <p:nvPr/>
        </p:nvSpPr>
        <p:spPr>
          <a:xfrm>
            <a:off x="335520" y="764640"/>
            <a:ext cx="10739520" cy="490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Introduction</a:t>
            </a:r>
            <a:endParaRPr lang="en-GB" sz="2400" b="0" strike="noStrike" spc="-1">
              <a:solidFill>
                <a:srgbClr val="000000"/>
              </a:solidFill>
              <a:latin typeface="Arial"/>
            </a:endParaRPr>
          </a:p>
          <a:p>
            <a:pPr>
              <a:lnSpc>
                <a:spcPct val="100000"/>
              </a:lnSpc>
            </a:pPr>
            <a:endParaRPr lang="en-GB" sz="2400" b="0" strike="noStrike" spc="-1">
              <a:solidFill>
                <a:srgbClr val="000000"/>
              </a:solidFill>
              <a:latin typeface="Arial"/>
            </a:endParaRPr>
          </a:p>
        </p:txBody>
      </p:sp>
      <p:sp>
        <p:nvSpPr>
          <p:cNvPr id="274" name="CustomShape 2"/>
          <p:cNvSpPr/>
          <p:nvPr/>
        </p:nvSpPr>
        <p:spPr>
          <a:xfrm>
            <a:off x="335520" y="1268640"/>
            <a:ext cx="10739520" cy="5027040"/>
          </a:xfrm>
          <a:prstGeom prst="rect">
            <a:avLst/>
          </a:prstGeom>
          <a:noFill/>
          <a:ln w="0">
            <a:solidFill>
              <a:srgbClr val="FFFFFF"/>
            </a:solid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360" algn="ctr">
              <a:lnSpc>
                <a:spcPct val="100000"/>
              </a:lnSpc>
              <a:spcBef>
                <a:spcPts val="360"/>
              </a:spcBef>
            </a:pPr>
            <a:r>
              <a:rPr lang="en-US" sz="1800" b="0" strike="noStrike" spc="-1">
                <a:solidFill>
                  <a:srgbClr val="FFFFFF"/>
                </a:solidFill>
                <a:latin typeface="DejaVu Sans"/>
                <a:ea typeface="DejaVu Sans"/>
              </a:rPr>
              <a:t>“Take – Make – Dispose”</a:t>
            </a:r>
            <a:endParaRPr lang="en-GB" sz="1800" b="0" strike="noStrike" spc="-1">
              <a:solidFill>
                <a:srgbClr val="000000"/>
              </a:solidFill>
              <a:latin typeface="Arial"/>
            </a:endParaRPr>
          </a:p>
        </p:txBody>
      </p:sp>
      <p:sp>
        <p:nvSpPr>
          <p:cNvPr id="275" name="CustomShape 3"/>
          <p:cNvSpPr/>
          <p:nvPr/>
        </p:nvSpPr>
        <p:spPr>
          <a:xfrm>
            <a:off x="335520" y="2859120"/>
            <a:ext cx="10571040" cy="18702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276" name="CustomShape 4"/>
          <p:cNvSpPr/>
          <p:nvPr/>
        </p:nvSpPr>
        <p:spPr>
          <a:xfrm>
            <a:off x="432720" y="1148040"/>
            <a:ext cx="10347120" cy="4878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Linear Economy</a:t>
            </a:r>
            <a:endParaRPr lang="en-GB" sz="2200" b="0" strike="noStrike" spc="-1">
              <a:solidFill>
                <a:srgbClr val="000000"/>
              </a:solidFill>
              <a:latin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CustomShape 1"/>
          <p:cNvSpPr/>
          <p:nvPr/>
        </p:nvSpPr>
        <p:spPr>
          <a:xfrm>
            <a:off x="335520" y="764640"/>
            <a:ext cx="10739520" cy="490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Introduction</a:t>
            </a:r>
            <a:endParaRPr lang="en-GB" sz="2400" b="0" strike="noStrike" spc="-1">
              <a:solidFill>
                <a:srgbClr val="000000"/>
              </a:solidFill>
              <a:latin typeface="Arial"/>
            </a:endParaRPr>
          </a:p>
          <a:p>
            <a:pPr>
              <a:lnSpc>
                <a:spcPct val="100000"/>
              </a:lnSpc>
            </a:pPr>
            <a:endParaRPr lang="en-GB" sz="2400" b="0" strike="noStrike" spc="-1">
              <a:solidFill>
                <a:srgbClr val="000000"/>
              </a:solidFill>
              <a:latin typeface="Arial"/>
            </a:endParaRPr>
          </a:p>
        </p:txBody>
      </p:sp>
      <p:sp>
        <p:nvSpPr>
          <p:cNvPr id="278" name="CustomShape 2"/>
          <p:cNvSpPr/>
          <p:nvPr/>
        </p:nvSpPr>
        <p:spPr>
          <a:xfrm>
            <a:off x="335520" y="1268640"/>
            <a:ext cx="10739520" cy="5027040"/>
          </a:xfrm>
          <a:prstGeom prst="rect">
            <a:avLst/>
          </a:prstGeom>
          <a:noFill/>
          <a:ln w="0">
            <a:solidFill>
              <a:srgbClr val="FFFFFF"/>
            </a:solid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360" algn="ctr">
              <a:lnSpc>
                <a:spcPct val="100000"/>
              </a:lnSpc>
              <a:spcBef>
                <a:spcPts val="360"/>
              </a:spcBef>
            </a:pPr>
            <a:r>
              <a:rPr lang="en-US" sz="1800" b="0" strike="noStrike" spc="-1">
                <a:solidFill>
                  <a:srgbClr val="000000"/>
                </a:solidFill>
                <a:latin typeface="DejaVu Sans"/>
                <a:ea typeface="DejaVu Sans"/>
              </a:rPr>
              <a:t>“Take – Make – Dispose”</a:t>
            </a:r>
            <a:endParaRPr lang="en-GB" sz="1800" b="0" strike="noStrike" spc="-1">
              <a:solidFill>
                <a:srgbClr val="000000"/>
              </a:solidFill>
              <a:latin typeface="Arial"/>
            </a:endParaRPr>
          </a:p>
        </p:txBody>
      </p:sp>
      <p:sp>
        <p:nvSpPr>
          <p:cNvPr id="279" name="CustomShape 3"/>
          <p:cNvSpPr/>
          <p:nvPr/>
        </p:nvSpPr>
        <p:spPr>
          <a:xfrm>
            <a:off x="335520" y="2859120"/>
            <a:ext cx="10571040" cy="18702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280" name="CustomShape 4"/>
          <p:cNvSpPr/>
          <p:nvPr/>
        </p:nvSpPr>
        <p:spPr>
          <a:xfrm>
            <a:off x="432720" y="1148040"/>
            <a:ext cx="10347120" cy="4878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Linear Economy</a:t>
            </a:r>
            <a:endParaRPr lang="en-GB" sz="2200" b="0" strike="noStrike" spc="-1">
              <a:solidFill>
                <a:srgbClr val="000000"/>
              </a:solidFill>
              <a:latin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CustomShape 1"/>
          <p:cNvSpPr/>
          <p:nvPr/>
        </p:nvSpPr>
        <p:spPr>
          <a:xfrm>
            <a:off x="335520" y="1268640"/>
            <a:ext cx="10740600" cy="5028120"/>
          </a:xfrm>
          <a:prstGeom prst="rect">
            <a:avLst/>
          </a:prstGeom>
          <a:noFill/>
          <a:ln w="0">
            <a:solidFill>
              <a:srgbClr val="FFFFFF"/>
            </a:solid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360" algn="ctr">
              <a:lnSpc>
                <a:spcPct val="100000"/>
              </a:lnSpc>
              <a:spcBef>
                <a:spcPts val="360"/>
              </a:spcBef>
            </a:pPr>
            <a:r>
              <a:rPr lang="en-US" sz="1800" b="0" strike="noStrike" spc="-1">
                <a:solidFill>
                  <a:srgbClr val="000000"/>
                </a:solidFill>
                <a:latin typeface="DejaVu Sans"/>
                <a:ea typeface="DejaVu Sans"/>
              </a:rPr>
              <a:t>“Its objectives are to</a:t>
            </a:r>
            <a:r>
              <a:rPr lang="en-US" sz="1800" b="1" strike="noStrike" spc="-1">
                <a:solidFill>
                  <a:srgbClr val="000000"/>
                </a:solidFill>
                <a:latin typeface="DejaVu Sans"/>
                <a:ea typeface="DejaVu Sans"/>
              </a:rPr>
              <a:t> maintain value</a:t>
            </a:r>
            <a:r>
              <a:rPr lang="en-US" sz="1800" b="0" strike="noStrike" spc="-1">
                <a:solidFill>
                  <a:srgbClr val="000000"/>
                </a:solidFill>
                <a:latin typeface="DejaVu Sans"/>
                <a:ea typeface="DejaVu Sans"/>
              </a:rPr>
              <a:t> (not to create value added), to </a:t>
            </a:r>
            <a:r>
              <a:rPr lang="en-US" sz="1800" b="1" strike="noStrike" spc="-1">
                <a:solidFill>
                  <a:srgbClr val="000000"/>
                </a:solidFill>
                <a:latin typeface="DejaVu Sans"/>
                <a:ea typeface="DejaVu Sans"/>
              </a:rPr>
              <a:t>optimise stock</a:t>
            </a:r>
            <a:r>
              <a:rPr lang="en-US" sz="1800" b="0" strike="noStrike" spc="-1">
                <a:solidFill>
                  <a:srgbClr val="000000"/>
                </a:solidFill>
                <a:latin typeface="DejaVu Sans"/>
                <a:ea typeface="DejaVu Sans"/>
              </a:rPr>
              <a:t> management (not flows) and to </a:t>
            </a:r>
            <a:r>
              <a:rPr lang="en-US" sz="1800" b="1" strike="noStrike" spc="-1">
                <a:solidFill>
                  <a:srgbClr val="000000"/>
                </a:solidFill>
                <a:latin typeface="DejaVu Sans"/>
                <a:ea typeface="DejaVu Sans"/>
              </a:rPr>
              <a:t>increase the efficiency of using goods</a:t>
            </a:r>
            <a:r>
              <a:rPr lang="en-US" sz="1800" b="0" strike="noStrike" spc="-1">
                <a:solidFill>
                  <a:srgbClr val="000000"/>
                </a:solidFill>
                <a:latin typeface="DejaVu Sans"/>
                <a:ea typeface="DejaVu Sans"/>
              </a:rPr>
              <a:t> (not of producing goods)”</a:t>
            </a:r>
            <a:endParaRPr lang="en-GB" sz="1800" b="0" strike="noStrike" spc="-1">
              <a:solidFill>
                <a:srgbClr val="000000"/>
              </a:solidFill>
              <a:latin typeface="Arial"/>
            </a:endParaRPr>
          </a:p>
        </p:txBody>
      </p:sp>
      <p:sp>
        <p:nvSpPr>
          <p:cNvPr id="282" name="CustomShape 2"/>
          <p:cNvSpPr/>
          <p:nvPr/>
        </p:nvSpPr>
        <p:spPr>
          <a:xfrm>
            <a:off x="335520" y="2859120"/>
            <a:ext cx="10572120" cy="18712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283" name="CustomShape 3"/>
          <p:cNvSpPr/>
          <p:nvPr/>
        </p:nvSpPr>
        <p:spPr>
          <a:xfrm>
            <a:off x="263520" y="6411600"/>
            <a:ext cx="646812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DejaVu Sans"/>
                <a:ea typeface="Roboto"/>
              </a:rPr>
              <a:t>Walter R. Stahel (2019) – </a:t>
            </a:r>
            <a:r>
              <a:rPr lang="en-US" sz="900" b="0" strike="noStrike" spc="-1">
                <a:solidFill>
                  <a:srgbClr val="A6A6A6"/>
                </a:solidFill>
                <a:latin typeface="DejaVu Sans"/>
                <a:ea typeface="Roboto"/>
              </a:rPr>
              <a:t>The Circular Economy: A User’s Guide</a:t>
            </a:r>
            <a:r>
              <a:rPr lang="de-DE" sz="900" b="0" strike="noStrike" spc="-1">
                <a:solidFill>
                  <a:srgbClr val="A6A6A6"/>
                </a:solidFill>
                <a:latin typeface="DejaVu Sans"/>
                <a:ea typeface="Roboto"/>
              </a:rPr>
              <a:t>.</a:t>
            </a:r>
            <a:endParaRPr lang="en-GB" sz="900" b="0" strike="noStrike" spc="-1">
              <a:solidFill>
                <a:srgbClr val="000000"/>
              </a:solidFill>
              <a:latin typeface="Arial"/>
            </a:endParaRPr>
          </a:p>
        </p:txBody>
      </p:sp>
      <p:sp>
        <p:nvSpPr>
          <p:cNvPr id="284" name="CustomShape 4"/>
          <p:cNvSpPr/>
          <p:nvPr/>
        </p:nvSpPr>
        <p:spPr>
          <a:xfrm>
            <a:off x="335520" y="764640"/>
            <a:ext cx="10739520" cy="490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Introduction</a:t>
            </a:r>
            <a:endParaRPr lang="en-GB" sz="2400" b="0" strike="noStrike" spc="-1">
              <a:solidFill>
                <a:srgbClr val="000000"/>
              </a:solidFill>
              <a:latin typeface="Arial"/>
            </a:endParaRPr>
          </a:p>
          <a:p>
            <a:pPr>
              <a:lnSpc>
                <a:spcPct val="100000"/>
              </a:lnSpc>
            </a:pPr>
            <a:endParaRPr lang="en-GB" sz="2400" b="0" strike="noStrike" spc="-1">
              <a:solidFill>
                <a:srgbClr val="000000"/>
              </a:solidFill>
              <a:latin typeface="Arial"/>
            </a:endParaRPr>
          </a:p>
        </p:txBody>
      </p:sp>
      <p:sp>
        <p:nvSpPr>
          <p:cNvPr id="285" name="CustomShape 5"/>
          <p:cNvSpPr/>
          <p:nvPr/>
        </p:nvSpPr>
        <p:spPr>
          <a:xfrm>
            <a:off x="432720" y="1148040"/>
            <a:ext cx="10347120" cy="4878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Linear (Industrial) Economy – Definition</a:t>
            </a:r>
            <a:endParaRPr lang="en-GB" sz="2200" b="0" strike="noStrike" spc="-1">
              <a:solidFill>
                <a:srgbClr val="000000"/>
              </a:solidFill>
              <a:latin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CustomShape 1"/>
          <p:cNvSpPr/>
          <p:nvPr/>
        </p:nvSpPr>
        <p:spPr>
          <a:xfrm>
            <a:off x="263520" y="6411600"/>
            <a:ext cx="646812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Roboto"/>
                <a:ea typeface="Roboto"/>
              </a:rPr>
              <a:t>Image adapted from: Walter R. Stahel (2019) – </a:t>
            </a:r>
            <a:r>
              <a:rPr lang="en-US" sz="900" b="0" strike="noStrike" spc="-1">
                <a:solidFill>
                  <a:srgbClr val="A6A6A6"/>
                </a:solidFill>
                <a:latin typeface="Roboto"/>
                <a:ea typeface="Roboto"/>
              </a:rPr>
              <a:t>The Circular Economy: A User’s Guide</a:t>
            </a:r>
            <a:r>
              <a:rPr lang="de-DE"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287" name="Grafik 292"/>
          <p:cNvPicPr/>
          <p:nvPr/>
        </p:nvPicPr>
        <p:blipFill>
          <a:blip r:embed="rId2"/>
          <a:stretch/>
        </p:blipFill>
        <p:spPr>
          <a:xfrm>
            <a:off x="817560" y="1555560"/>
            <a:ext cx="9819720" cy="5320800"/>
          </a:xfrm>
          <a:prstGeom prst="rect">
            <a:avLst/>
          </a:prstGeom>
          <a:ln w="0">
            <a:noFill/>
          </a:ln>
        </p:spPr>
      </p:pic>
      <p:sp>
        <p:nvSpPr>
          <p:cNvPr id="288" name="CustomShape 2"/>
          <p:cNvSpPr/>
          <p:nvPr/>
        </p:nvSpPr>
        <p:spPr>
          <a:xfrm>
            <a:off x="335520" y="764640"/>
            <a:ext cx="10736280" cy="487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Introduction</a:t>
            </a:r>
            <a:endParaRPr lang="en-GB" sz="2400" b="0" strike="noStrike" spc="-1">
              <a:solidFill>
                <a:srgbClr val="000000"/>
              </a:solidFill>
              <a:latin typeface="Arial"/>
            </a:endParaRPr>
          </a:p>
        </p:txBody>
      </p:sp>
      <p:sp>
        <p:nvSpPr>
          <p:cNvPr id="289" name="CustomShape 3"/>
          <p:cNvSpPr/>
          <p:nvPr/>
        </p:nvSpPr>
        <p:spPr>
          <a:xfrm>
            <a:off x="432720" y="1148040"/>
            <a:ext cx="10345320" cy="486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Linear (Industrial) Economy – Waste Management as last Step</a:t>
            </a:r>
            <a:endParaRPr lang="en-GB" sz="2200" b="0" strike="noStrike" spc="-1">
              <a:solidFill>
                <a:srgbClr val="000000"/>
              </a:solidFill>
              <a:latin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CustomShape 1"/>
          <p:cNvSpPr/>
          <p:nvPr/>
        </p:nvSpPr>
        <p:spPr>
          <a:xfrm>
            <a:off x="335520" y="764640"/>
            <a:ext cx="10738080" cy="488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Introduction</a:t>
            </a:r>
            <a:endParaRPr lang="en-GB" sz="2400" b="0" strike="noStrike" spc="-1">
              <a:solidFill>
                <a:srgbClr val="000000"/>
              </a:solidFill>
              <a:latin typeface="Arial"/>
            </a:endParaRPr>
          </a:p>
        </p:txBody>
      </p:sp>
      <p:sp>
        <p:nvSpPr>
          <p:cNvPr id="291" name="CustomShape 2"/>
          <p:cNvSpPr/>
          <p:nvPr/>
        </p:nvSpPr>
        <p:spPr>
          <a:xfrm>
            <a:off x="263520" y="6411600"/>
            <a:ext cx="7772760" cy="40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1. "Landfill at Upernavik" by ulalume – https://www.flickr.com/photos/96649248@N00/43867280734 – </a:t>
            </a:r>
            <a:r>
              <a:rPr lang="en-US" sz="900" b="0" u="sng" strike="noStrike" spc="-1">
                <a:solidFill>
                  <a:srgbClr val="0000FF"/>
                </a:solidFill>
                <a:uFillTx/>
                <a:latin typeface="Roboto"/>
                <a:ea typeface="Roboto"/>
                <a:hlinkClick r:id="rId2"/>
              </a:rPr>
              <a:t>CC BY-NC-ND 2.0</a:t>
            </a:r>
            <a:r>
              <a:rPr lang="en-US" sz="900" b="0" strike="noStrike" spc="-1">
                <a:solidFill>
                  <a:srgbClr val="A6A6A6"/>
                </a:solidFill>
                <a:latin typeface="Roboto"/>
                <a:ea typeface="Roboto"/>
              </a:rPr>
              <a: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2. Christian Hüpfer – https://flic.kr/p/aKXw2F – </a:t>
            </a:r>
            <a:r>
              <a:rPr lang="en-US" sz="900" b="0" u="sng" strike="noStrike" spc="-1">
                <a:solidFill>
                  <a:srgbClr val="0000FF"/>
                </a:solidFill>
                <a:uFillTx/>
                <a:latin typeface="Roboto"/>
                <a:ea typeface="Roboto"/>
                <a:hlinkClick r:id="rId3"/>
              </a:rPr>
              <a:t>CC BY-SA 2.0</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292" name="Grafik 297"/>
          <p:cNvPicPr/>
          <p:nvPr/>
        </p:nvPicPr>
        <p:blipFill>
          <a:blip r:embed="rId4"/>
          <a:stretch/>
        </p:blipFill>
        <p:spPr>
          <a:xfrm>
            <a:off x="548640" y="1645920"/>
            <a:ext cx="5109840" cy="3830040"/>
          </a:xfrm>
          <a:prstGeom prst="rect">
            <a:avLst/>
          </a:prstGeom>
          <a:ln w="0">
            <a:noFill/>
          </a:ln>
        </p:spPr>
      </p:pic>
      <p:pic>
        <p:nvPicPr>
          <p:cNvPr id="293" name="Grafik 298"/>
          <p:cNvPicPr/>
          <p:nvPr/>
        </p:nvPicPr>
        <p:blipFill>
          <a:blip r:embed="rId5"/>
          <a:stretch/>
        </p:blipFill>
        <p:spPr>
          <a:xfrm>
            <a:off x="6035040" y="2661120"/>
            <a:ext cx="4945320" cy="3272040"/>
          </a:xfrm>
          <a:prstGeom prst="rect">
            <a:avLst/>
          </a:prstGeom>
          <a:ln w="0">
            <a:noFill/>
          </a:ln>
        </p:spPr>
      </p:pic>
      <p:sp>
        <p:nvSpPr>
          <p:cNvPr id="294" name="CustomShape 3"/>
          <p:cNvSpPr/>
          <p:nvPr/>
        </p:nvSpPr>
        <p:spPr>
          <a:xfrm>
            <a:off x="432720" y="1148040"/>
            <a:ext cx="10347120" cy="4878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Horrible Waste Management</a:t>
            </a:r>
            <a:endParaRPr lang="en-GB" sz="2200" b="0" strike="noStrike" spc="-1">
              <a:solidFill>
                <a:srgbClr val="000000"/>
              </a:solidFill>
              <a:latin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CustomShape 1"/>
          <p:cNvSpPr/>
          <p:nvPr/>
        </p:nvSpPr>
        <p:spPr>
          <a:xfrm>
            <a:off x="335520" y="764640"/>
            <a:ext cx="10739520" cy="490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Introduction</a:t>
            </a:r>
            <a:endParaRPr lang="en-GB" sz="2400" b="0" strike="noStrike" spc="-1">
              <a:solidFill>
                <a:srgbClr val="000000"/>
              </a:solidFill>
              <a:latin typeface="Arial"/>
            </a:endParaRPr>
          </a:p>
        </p:txBody>
      </p:sp>
      <p:sp>
        <p:nvSpPr>
          <p:cNvPr id="296" name="CustomShape 2"/>
          <p:cNvSpPr/>
          <p:nvPr/>
        </p:nvSpPr>
        <p:spPr>
          <a:xfrm>
            <a:off x="263520" y="6411600"/>
            <a:ext cx="108716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"Nuclear waste" by aaadrian365 is licensed with CC BY-NC 2.0. To view a copy of this license, visit </a:t>
            </a:r>
            <a:r>
              <a:rPr lang="en-US" sz="900" b="0" u="sng" strike="noStrike" spc="-1">
                <a:solidFill>
                  <a:srgbClr val="0000FF"/>
                </a:solidFill>
                <a:uFillTx/>
                <a:latin typeface="Roboto"/>
                <a:ea typeface="Roboto"/>
                <a:hlinkClick r:id="rId2"/>
              </a:rPr>
              <a:t>https://creativecommons.org/licenses/by-nc/2.0/</a:t>
            </a:r>
            <a:endParaRPr lang="en-GB" sz="900" b="0" strike="noStrike" spc="-1">
              <a:solidFill>
                <a:srgbClr val="000000"/>
              </a:solidFill>
              <a:latin typeface="Arial"/>
            </a:endParaRPr>
          </a:p>
        </p:txBody>
      </p:sp>
      <p:pic>
        <p:nvPicPr>
          <p:cNvPr id="297" name="Grafik 3_0"/>
          <p:cNvPicPr/>
          <p:nvPr/>
        </p:nvPicPr>
        <p:blipFill>
          <a:blip r:embed="rId3"/>
          <a:stretch/>
        </p:blipFill>
        <p:spPr>
          <a:xfrm>
            <a:off x="516600" y="1917360"/>
            <a:ext cx="5838840" cy="3010320"/>
          </a:xfrm>
          <a:prstGeom prst="rect">
            <a:avLst/>
          </a:prstGeom>
          <a:ln w="0">
            <a:noFill/>
          </a:ln>
        </p:spPr>
      </p:pic>
      <p:pic>
        <p:nvPicPr>
          <p:cNvPr id="298" name="Grafik 303"/>
          <p:cNvPicPr/>
          <p:nvPr/>
        </p:nvPicPr>
        <p:blipFill>
          <a:blip r:embed="rId4"/>
          <a:stretch/>
        </p:blipFill>
        <p:spPr>
          <a:xfrm>
            <a:off x="6701400" y="1674360"/>
            <a:ext cx="4511160" cy="3634200"/>
          </a:xfrm>
          <a:prstGeom prst="rect">
            <a:avLst/>
          </a:prstGeom>
          <a:ln w="0">
            <a:noFill/>
          </a:ln>
        </p:spPr>
      </p:pic>
      <p:sp>
        <p:nvSpPr>
          <p:cNvPr id="299" name="CustomShape 3"/>
          <p:cNvSpPr/>
          <p:nvPr/>
        </p:nvSpPr>
        <p:spPr>
          <a:xfrm>
            <a:off x="432720" y="1148040"/>
            <a:ext cx="10347120" cy="4878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Horrible Waste Management – Nuclear Waste</a:t>
            </a:r>
            <a:endParaRPr lang="en-GB" sz="2200" b="0" strike="noStrike" spc="-1">
              <a:solidFill>
                <a:srgbClr val="000000"/>
              </a:solidFill>
              <a:latin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CustomShape 1"/>
          <p:cNvSpPr/>
          <p:nvPr/>
        </p:nvSpPr>
        <p:spPr>
          <a:xfrm>
            <a:off x="335520" y="764640"/>
            <a:ext cx="10739520" cy="490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Introduction</a:t>
            </a:r>
            <a:endParaRPr lang="en-GB" sz="2400" b="0" strike="noStrike" spc="-1">
              <a:solidFill>
                <a:srgbClr val="000000"/>
              </a:solidFill>
              <a:latin typeface="Arial"/>
            </a:endParaRPr>
          </a:p>
        </p:txBody>
      </p:sp>
      <p:sp>
        <p:nvSpPr>
          <p:cNvPr id="301" name="CustomShape 2"/>
          <p:cNvSpPr/>
          <p:nvPr/>
        </p:nvSpPr>
        <p:spPr>
          <a:xfrm>
            <a:off x="335520" y="1268640"/>
            <a:ext cx="10739520" cy="5027040"/>
          </a:xfrm>
          <a:prstGeom prst="rect">
            <a:avLst/>
          </a:prstGeom>
          <a:noFill/>
          <a:ln w="0">
            <a:solidFill>
              <a:srgbClr val="FFFFFF"/>
            </a:solid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360" algn="ctr">
              <a:lnSpc>
                <a:spcPct val="100000"/>
              </a:lnSpc>
              <a:spcBef>
                <a:spcPts val="360"/>
              </a:spcBef>
            </a:pPr>
            <a:endParaRPr lang="en-GB" sz="1800" b="0" strike="noStrike" spc="-1">
              <a:solidFill>
                <a:srgbClr val="000000"/>
              </a:solidFill>
              <a:latin typeface="Arial"/>
            </a:endParaRPr>
          </a:p>
          <a:p>
            <a:pPr marL="360" algn="ctr">
              <a:lnSpc>
                <a:spcPct val="100000"/>
              </a:lnSpc>
              <a:spcBef>
                <a:spcPts val="360"/>
              </a:spcBef>
            </a:pPr>
            <a:endParaRPr lang="en-GB" sz="1800" b="0" strike="noStrike" spc="-1">
              <a:solidFill>
                <a:srgbClr val="000000"/>
              </a:solidFill>
              <a:latin typeface="Arial"/>
            </a:endParaRPr>
          </a:p>
          <a:p>
            <a:pPr marL="360" algn="ctr">
              <a:lnSpc>
                <a:spcPct val="100000"/>
              </a:lnSpc>
              <a:spcBef>
                <a:spcPts val="360"/>
              </a:spcBef>
            </a:pPr>
            <a:r>
              <a:rPr lang="en-US" sz="2800" b="1" strike="noStrike" spc="-1">
                <a:solidFill>
                  <a:srgbClr val="FFFFFF"/>
                </a:solidFill>
                <a:latin typeface="DejaVu Sans"/>
                <a:ea typeface="DejaVu Sans"/>
              </a:rPr>
              <a:t> → 40,000 generations will have to live with the waste</a:t>
            </a:r>
            <a:endParaRPr lang="en-GB" sz="2800" b="0" strike="noStrike" spc="-1">
              <a:solidFill>
                <a:srgbClr val="000000"/>
              </a:solidFill>
              <a:latin typeface="Arial"/>
            </a:endParaRPr>
          </a:p>
        </p:txBody>
      </p:sp>
      <p:sp>
        <p:nvSpPr>
          <p:cNvPr id="302" name="CustomShape 3"/>
          <p:cNvSpPr/>
          <p:nvPr/>
        </p:nvSpPr>
        <p:spPr>
          <a:xfrm>
            <a:off x="865440" y="2859120"/>
            <a:ext cx="9918360" cy="18702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ctr">
            <a:noAutofit/>
          </a:bodyPr>
          <a:lstStyle/>
          <a:p>
            <a:pPr algn="ctr">
              <a:lnSpc>
                <a:spcPct val="100000"/>
              </a:lnSpc>
            </a:pPr>
            <a:r>
              <a:rPr lang="en-US" sz="2400" b="1" strike="noStrike" spc="-1">
                <a:solidFill>
                  <a:srgbClr val="595959"/>
                </a:solidFill>
                <a:latin typeface="DejaVu Sans"/>
                <a:ea typeface="DejaVu Sans"/>
              </a:rPr>
              <a:t>→ 2 generations profited from cheap nuclear energy</a:t>
            </a:r>
            <a:endParaRPr lang="en-GB" sz="2400" b="0" strike="noStrike" spc="-1">
              <a:solidFill>
                <a:srgbClr val="000000"/>
              </a:solidFill>
              <a:latin typeface="Arial"/>
            </a:endParaRPr>
          </a:p>
          <a:p>
            <a:pPr algn="ctr">
              <a:lnSpc>
                <a:spcPct val="100000"/>
              </a:lnSpc>
            </a:pPr>
            <a:r>
              <a:rPr lang="en-US" sz="2400" b="1" strike="noStrike" spc="-1">
                <a:solidFill>
                  <a:srgbClr val="595959"/>
                </a:solidFill>
                <a:latin typeface="DejaVu Sans"/>
                <a:ea typeface="DejaVu Sans"/>
              </a:rPr>
              <a:t>→ 40,000 generation will have to live with the waste</a:t>
            </a:r>
            <a:endParaRPr lang="en-GB" sz="2400" b="0" strike="noStrike" spc="-1">
              <a:solidFill>
                <a:srgbClr val="000000"/>
              </a:solidFill>
              <a:latin typeface="Arial"/>
            </a:endParaRPr>
          </a:p>
        </p:txBody>
      </p:sp>
      <p:sp>
        <p:nvSpPr>
          <p:cNvPr id="303" name="CustomShape 4"/>
          <p:cNvSpPr/>
          <p:nvPr/>
        </p:nvSpPr>
        <p:spPr>
          <a:xfrm>
            <a:off x="263520" y="6411600"/>
            <a:ext cx="1087164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u="sng" strike="noStrike" spc="-1">
                <a:solidFill>
                  <a:srgbClr val="0000FF"/>
                </a:solidFill>
                <a:uFillTx/>
                <a:latin typeface="DejaVu Sans"/>
                <a:ea typeface="Roboto"/>
                <a:hlinkClick r:id="rId2"/>
              </a:rPr>
              <a:t>https://www.spiegel.de/wissenschaft/technik/endlager-suche-was-wie-viel-und-wohin-damit-die-deutsche-atommuell-bilanz-a-7a153ba3-029a-4e55-adaf-3312b7427d9e</a:t>
            </a:r>
            <a:endParaRPr lang="en-GB" sz="900" b="0" strike="noStrike" spc="-1">
              <a:solidFill>
                <a:srgbClr val="000000"/>
              </a:solidFill>
              <a:latin typeface="Arial"/>
            </a:endParaRPr>
          </a:p>
        </p:txBody>
      </p:sp>
      <p:sp>
        <p:nvSpPr>
          <p:cNvPr id="304" name="CustomShape 5"/>
          <p:cNvSpPr/>
          <p:nvPr/>
        </p:nvSpPr>
        <p:spPr>
          <a:xfrm>
            <a:off x="432720" y="1148040"/>
            <a:ext cx="10347120" cy="4878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Horrible Waste Management – Nuclear Waste</a:t>
            </a:r>
            <a:endParaRPr lang="en-GB" sz="2200" b="0" strike="noStrike" spc="-1">
              <a:solidFill>
                <a:srgbClr val="000000"/>
              </a:solidFill>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CustomShape 1"/>
          <p:cNvSpPr/>
          <p:nvPr/>
        </p:nvSpPr>
        <p:spPr>
          <a:xfrm>
            <a:off x="335520" y="764640"/>
            <a:ext cx="10730160" cy="480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License</a:t>
            </a:r>
            <a:endParaRPr lang="en-GB" sz="2400" b="0" strike="noStrike" spc="-1">
              <a:solidFill>
                <a:srgbClr val="000000"/>
              </a:solidFill>
              <a:latin typeface="Arial"/>
            </a:endParaRPr>
          </a:p>
        </p:txBody>
      </p:sp>
      <p:sp>
        <p:nvSpPr>
          <p:cNvPr id="232" name="CustomShape 2"/>
          <p:cNvSpPr/>
          <p:nvPr/>
        </p:nvSpPr>
        <p:spPr>
          <a:xfrm>
            <a:off x="335520" y="1268280"/>
            <a:ext cx="10730160" cy="5017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7640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This work is licensed under a </a:t>
            </a:r>
            <a:r>
              <a:rPr lang="en-US" sz="1800" b="1" strike="noStrike" spc="-1">
                <a:solidFill>
                  <a:srgbClr val="000000"/>
                </a:solidFill>
                <a:latin typeface="DejaVu Sans"/>
                <a:ea typeface="DejaVu Sans"/>
              </a:rPr>
              <a:t>Creative Commons Attribution-ShareAlike 4.0 International License</a:t>
            </a:r>
            <a:r>
              <a:rPr lang="en-US" sz="1800" b="0" strike="noStrike" spc="-1">
                <a:solidFill>
                  <a:srgbClr val="000000"/>
                </a:solidFill>
                <a:latin typeface="DejaVu Sans"/>
                <a:ea typeface="DejaVu Sans"/>
              </a:rPr>
              <a:t>. To view a copy of this license, please refer to </a:t>
            </a:r>
            <a:r>
              <a:rPr lang="en-US" sz="1800" b="0" u="sng" strike="noStrike" spc="-1">
                <a:solidFill>
                  <a:srgbClr val="0000FF"/>
                </a:solidFill>
                <a:uFillTx/>
                <a:latin typeface="DejaVu Sans"/>
                <a:ea typeface="DejaVu Sans"/>
                <a:hlinkClick r:id="rId2"/>
              </a:rPr>
              <a:t>https://creativecommons.org/licenses/by-sa/4.0/</a:t>
            </a:r>
            <a:r>
              <a:rPr lang="en-US" sz="1800" b="0" strike="noStrike" spc="-1">
                <a:solidFill>
                  <a:srgbClr val="000000"/>
                </a:solidFill>
                <a:latin typeface="DejaVu Sans"/>
                <a:ea typeface="DejaVu Sans"/>
              </a:rPr>
              <a:t> .</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195120" indent="-17640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Updated versions of these slides will be available in our </a:t>
            </a:r>
            <a:r>
              <a:rPr lang="en-US" sz="1800" b="0" u="sng" strike="noStrike" spc="-1">
                <a:solidFill>
                  <a:srgbClr val="0000FF"/>
                </a:solidFill>
                <a:uFillTx/>
                <a:latin typeface="DejaVu Sans"/>
                <a:ea typeface="DejaVu Sans"/>
                <a:hlinkClick r:id="rId3"/>
              </a:rPr>
              <a:t>Github repository</a:t>
            </a:r>
            <a:r>
              <a:rPr lang="en-US" sz="1800" b="0" strike="noStrike" spc="-1">
                <a:solidFill>
                  <a:srgbClr val="000000"/>
                </a:solidFill>
                <a:latin typeface="DejaVu Sans"/>
                <a:ea typeface="DejaVu Sans"/>
              </a:rPr>
              <a:t>.</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 name="CustomShape 1"/>
          <p:cNvSpPr/>
          <p:nvPr/>
        </p:nvSpPr>
        <p:spPr>
          <a:xfrm>
            <a:off x="335520" y="764640"/>
            <a:ext cx="10739520" cy="490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Introduction</a:t>
            </a:r>
            <a:endParaRPr lang="en-GB" sz="2400" b="0" strike="noStrike" spc="-1">
              <a:solidFill>
                <a:srgbClr val="000000"/>
              </a:solidFill>
              <a:latin typeface="Arial"/>
            </a:endParaRPr>
          </a:p>
        </p:txBody>
      </p:sp>
      <p:pic>
        <p:nvPicPr>
          <p:cNvPr id="306" name="Grafik 311"/>
          <p:cNvPicPr/>
          <p:nvPr/>
        </p:nvPicPr>
        <p:blipFill>
          <a:blip r:embed="rId2"/>
          <a:stretch/>
        </p:blipFill>
        <p:spPr>
          <a:xfrm>
            <a:off x="2514600" y="1734840"/>
            <a:ext cx="5298120" cy="3971520"/>
          </a:xfrm>
          <a:prstGeom prst="rect">
            <a:avLst/>
          </a:prstGeom>
          <a:ln w="0">
            <a:noFill/>
          </a:ln>
        </p:spPr>
      </p:pic>
      <p:sp>
        <p:nvSpPr>
          <p:cNvPr id="307" name="CustomShape 2"/>
          <p:cNvSpPr/>
          <p:nvPr/>
        </p:nvSpPr>
        <p:spPr>
          <a:xfrm>
            <a:off x="263520" y="6051600"/>
            <a:ext cx="108716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"Pollution Plastique" by Mouenthias is licensed with CC BY-SA 4.0. To view a copy of this license, visit </a:t>
            </a:r>
            <a:r>
              <a:rPr lang="en-US" sz="900" b="0" u="sng" strike="noStrike" spc="-1">
                <a:solidFill>
                  <a:srgbClr val="0000FF"/>
                </a:solidFill>
                <a:uFillTx/>
                <a:latin typeface="Roboto"/>
                <a:ea typeface="Roboto"/>
                <a:hlinkClick r:id="rId3"/>
              </a:rPr>
              <a:t>https://creativecommons.org/licenses/by-sa/4.0/</a:t>
            </a:r>
            <a:endParaRPr lang="en-GB" sz="900" b="0" strike="noStrike" spc="-1">
              <a:solidFill>
                <a:srgbClr val="000000"/>
              </a:solidFill>
              <a:latin typeface="Arial"/>
            </a:endParaRPr>
          </a:p>
        </p:txBody>
      </p:sp>
      <p:sp>
        <p:nvSpPr>
          <p:cNvPr id="308" name="CustomShape 3"/>
          <p:cNvSpPr/>
          <p:nvPr/>
        </p:nvSpPr>
        <p:spPr>
          <a:xfrm>
            <a:off x="432720" y="1148040"/>
            <a:ext cx="10347120" cy="4878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Horrible Waste Management – Plastic</a:t>
            </a:r>
            <a:endParaRPr lang="en-GB" sz="2200" b="0" strike="noStrike" spc="-1">
              <a:solidFill>
                <a:srgbClr val="000000"/>
              </a:solidFill>
              <a:latin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CustomShape 1"/>
          <p:cNvSpPr/>
          <p:nvPr/>
        </p:nvSpPr>
        <p:spPr>
          <a:xfrm>
            <a:off x="335520" y="764640"/>
            <a:ext cx="10736280" cy="487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Introduction</a:t>
            </a:r>
            <a:endParaRPr lang="en-GB" sz="2400" b="0" strike="noStrike" spc="-1">
              <a:solidFill>
                <a:srgbClr val="000000"/>
              </a:solidFill>
              <a:latin typeface="Arial"/>
            </a:endParaRPr>
          </a:p>
        </p:txBody>
      </p:sp>
      <p:sp>
        <p:nvSpPr>
          <p:cNvPr id="310" name="CustomShape 2"/>
          <p:cNvSpPr/>
          <p:nvPr/>
        </p:nvSpPr>
        <p:spPr>
          <a:xfrm>
            <a:off x="335520" y="1268280"/>
            <a:ext cx="10626840" cy="5023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03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Recycling often requires a lot of energy</a:t>
            </a:r>
            <a:endParaRPr lang="en-GB" sz="1800" b="0" strike="noStrike" spc="-1">
              <a:solidFill>
                <a:srgbClr val="000000"/>
              </a:solidFill>
              <a:latin typeface="Arial"/>
            </a:endParaRPr>
          </a:p>
          <a:p>
            <a:pPr marL="195120" indent="-1803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Some materials cannot be recycled at all (yet)</a:t>
            </a:r>
            <a:endParaRPr lang="en-GB" sz="1800" b="0" strike="noStrike" spc="-1">
              <a:solidFill>
                <a:srgbClr val="000000"/>
              </a:solidFill>
              <a:latin typeface="Arial"/>
            </a:endParaRPr>
          </a:p>
          <a:p>
            <a:pPr marL="195120" indent="-1803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Impurities are challenging</a:t>
            </a:r>
            <a:endParaRPr lang="en-GB" sz="1800" b="0" strike="noStrike" spc="-1">
              <a:solidFill>
                <a:srgbClr val="000000"/>
              </a:solidFill>
              <a:latin typeface="Arial"/>
            </a:endParaRPr>
          </a:p>
          <a:p>
            <a:pPr marL="195120" indent="-1803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Often requires a lot of manual labor</a:t>
            </a:r>
            <a:endParaRPr lang="en-GB" sz="1800" b="0" strike="noStrike" spc="-1">
              <a:solidFill>
                <a:srgbClr val="000000"/>
              </a:solidFill>
              <a:latin typeface="Arial"/>
            </a:endParaRPr>
          </a:p>
          <a:p>
            <a:pPr marL="195120" indent="-1803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Recycled material often with lower quality than input material</a:t>
            </a:r>
            <a:endParaRPr lang="en-GB" sz="1800" b="0" strike="noStrike" spc="-1">
              <a:solidFill>
                <a:srgbClr val="000000"/>
              </a:solidFill>
              <a:latin typeface="Arial"/>
            </a:endParaRPr>
          </a:p>
          <a:p>
            <a:pPr marL="195120" indent="-18036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False sense of safety!</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gn="ctr">
              <a:lnSpc>
                <a:spcPct val="100000"/>
              </a:lnSpc>
              <a:spcBef>
                <a:spcPts val="360"/>
              </a:spcBef>
            </a:pPr>
            <a:r>
              <a:rPr lang="en-US" sz="1800" b="1" strike="noStrike" spc="-1">
                <a:solidFill>
                  <a:srgbClr val="000000"/>
                </a:solidFill>
                <a:latin typeface="DejaVu Sans"/>
                <a:ea typeface="DejaVu Sans"/>
              </a:rPr>
              <a:t>I am </a:t>
            </a:r>
            <a:r>
              <a:rPr lang="en-US" sz="1800" b="1" u="sng" strike="noStrike" spc="-1">
                <a:solidFill>
                  <a:srgbClr val="000000"/>
                </a:solidFill>
                <a:uFillTx/>
                <a:latin typeface="DejaVu Sans"/>
                <a:ea typeface="DejaVu Sans"/>
              </a:rPr>
              <a:t>not</a:t>
            </a:r>
            <a:r>
              <a:rPr lang="en-US" sz="1800" b="1" strike="noStrike" spc="-1">
                <a:solidFill>
                  <a:srgbClr val="000000"/>
                </a:solidFill>
                <a:latin typeface="DejaVu Sans"/>
                <a:ea typeface="DejaVu Sans"/>
              </a:rPr>
              <a:t> saying you should stop recycling!</a:t>
            </a:r>
            <a:endParaRPr lang="en-GB" sz="1800" b="0" strike="noStrike" spc="-1">
              <a:solidFill>
                <a:srgbClr val="000000"/>
              </a:solidFill>
              <a:latin typeface="Arial"/>
            </a:endParaRPr>
          </a:p>
          <a:p>
            <a:pPr algn="ctr">
              <a:lnSpc>
                <a:spcPct val="100000"/>
              </a:lnSpc>
              <a:spcBef>
                <a:spcPts val="360"/>
              </a:spcBef>
            </a:pPr>
            <a:r>
              <a:rPr lang="en-US" sz="1800" b="1" strike="noStrike" spc="-1">
                <a:solidFill>
                  <a:srgbClr val="000000"/>
                </a:solidFill>
                <a:latin typeface="DejaVu Sans"/>
                <a:ea typeface="DejaVu Sans"/>
              </a:rPr>
              <a:t> </a:t>
            </a:r>
            <a:endParaRPr lang="en-GB" sz="1800" b="0" strike="noStrike" spc="-1">
              <a:solidFill>
                <a:srgbClr val="000000"/>
              </a:solidFill>
              <a:latin typeface="Arial"/>
            </a:endParaRPr>
          </a:p>
          <a:p>
            <a:pPr algn="ctr">
              <a:lnSpc>
                <a:spcPct val="100000"/>
              </a:lnSpc>
              <a:spcBef>
                <a:spcPts val="360"/>
              </a:spcBef>
            </a:pPr>
            <a:r>
              <a:rPr lang="en-US" sz="1800" b="0" strike="noStrike" spc="-1">
                <a:solidFill>
                  <a:srgbClr val="000000"/>
                </a:solidFill>
                <a:latin typeface="DejaVu Sans"/>
                <a:ea typeface="DejaVu Sans"/>
              </a:rPr>
              <a:t>→ Recycling is great but it is better to make sure that we do not have to recycle anything.</a:t>
            </a:r>
            <a:endParaRPr lang="en-GB" sz="1800" b="0" strike="noStrike" spc="-1">
              <a:solidFill>
                <a:srgbClr val="000000"/>
              </a:solidFill>
              <a:latin typeface="Arial"/>
            </a:endParaRPr>
          </a:p>
          <a:p>
            <a:pPr algn="ctr">
              <a:lnSpc>
                <a:spcPct val="100000"/>
              </a:lnSpc>
              <a:spcBef>
                <a:spcPts val="360"/>
              </a:spcBef>
            </a:pPr>
            <a:r>
              <a:rPr lang="en-US" sz="1800" b="0" strike="noStrike" spc="-1">
                <a:solidFill>
                  <a:srgbClr val="000000"/>
                </a:solidFill>
                <a:latin typeface="DejaVu Sans"/>
                <a:ea typeface="DejaVu Sans"/>
              </a:rPr>
              <a:t>→ Buying less (e.g., only the essentials) is way more effective.</a:t>
            </a:r>
            <a:endParaRPr lang="en-GB" sz="1800" b="0" strike="noStrike" spc="-1">
              <a:solidFill>
                <a:srgbClr val="000000"/>
              </a:solidFill>
              <a:latin typeface="Arial"/>
            </a:endParaRPr>
          </a:p>
        </p:txBody>
      </p:sp>
      <p:sp>
        <p:nvSpPr>
          <p:cNvPr id="311" name="CustomShape 3"/>
          <p:cNvSpPr/>
          <p:nvPr/>
        </p:nvSpPr>
        <p:spPr>
          <a:xfrm>
            <a:off x="432720" y="1148040"/>
            <a:ext cx="10345320" cy="486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The Limits to Recycling</a:t>
            </a:r>
            <a:endParaRPr lang="en-GB" sz="2200" b="0" strike="noStrike" spc="-1">
              <a:solidFill>
                <a:srgbClr val="000000"/>
              </a:solidFill>
              <a:latin typeface="Arial"/>
            </a:endParaRPr>
          </a:p>
        </p:txBody>
      </p:sp>
      <p:sp>
        <p:nvSpPr>
          <p:cNvPr id="312" name="CustomShape 4"/>
          <p:cNvSpPr/>
          <p:nvPr/>
        </p:nvSpPr>
        <p:spPr>
          <a:xfrm>
            <a:off x="335520" y="5943600"/>
            <a:ext cx="3464280" cy="1078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US" sz="1500" b="0" i="1" strike="noStrike" spc="-1">
                <a:solidFill>
                  <a:srgbClr val="000000"/>
                </a:solidFill>
                <a:latin typeface="DejaVu Sans"/>
                <a:ea typeface="DejaVu Sans"/>
              </a:rPr>
              <a:t>“We buy things we don't need, to impress people we don't like.” - Tyler Durden / Chuck Palahniuk</a:t>
            </a:r>
            <a:endParaRPr lang="en-GB" sz="1500" b="0" strike="noStrike" spc="-1">
              <a:solidFill>
                <a:srgbClr val="000000"/>
              </a:solidFill>
              <a:latin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CustomShape 1"/>
          <p:cNvSpPr/>
          <p:nvPr/>
        </p:nvSpPr>
        <p:spPr>
          <a:xfrm>
            <a:off x="335520" y="1268640"/>
            <a:ext cx="10740600" cy="5028120"/>
          </a:xfrm>
          <a:prstGeom prst="rect">
            <a:avLst/>
          </a:prstGeom>
          <a:noFill/>
          <a:ln w="0">
            <a:solidFill>
              <a:srgbClr val="FFFFFF"/>
            </a:solid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360" algn="ctr">
              <a:lnSpc>
                <a:spcPct val="100000"/>
              </a:lnSpc>
              <a:spcBef>
                <a:spcPts val="360"/>
              </a:spcBef>
            </a:pPr>
            <a:r>
              <a:rPr lang="en-US" sz="2800" b="1" strike="noStrike" spc="-1">
                <a:solidFill>
                  <a:srgbClr val="595959"/>
                </a:solidFill>
                <a:latin typeface="DejaVu Sans"/>
                <a:ea typeface="DejaVu Sans"/>
              </a:rPr>
              <a:t>Waste = Inefficiency</a:t>
            </a:r>
            <a:endParaRPr lang="en-GB" sz="2800" b="0" strike="noStrike" spc="-1">
              <a:solidFill>
                <a:srgbClr val="000000"/>
              </a:solidFill>
              <a:latin typeface="Arial"/>
            </a:endParaRPr>
          </a:p>
        </p:txBody>
      </p:sp>
      <p:sp>
        <p:nvSpPr>
          <p:cNvPr id="314" name="CustomShape 2"/>
          <p:cNvSpPr/>
          <p:nvPr/>
        </p:nvSpPr>
        <p:spPr>
          <a:xfrm>
            <a:off x="3526920" y="2859120"/>
            <a:ext cx="4343400" cy="18712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 name="CustomShape 1"/>
          <p:cNvSpPr/>
          <p:nvPr/>
        </p:nvSpPr>
        <p:spPr>
          <a:xfrm>
            <a:off x="263520" y="6415200"/>
            <a:ext cx="646560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Roboto"/>
                <a:ea typeface="Roboto"/>
              </a:rPr>
              <a:t>Image adapted from: Walter R. Stahel (2019) – </a:t>
            </a:r>
            <a:r>
              <a:rPr lang="en-US" sz="900" b="0" strike="noStrike" spc="-1">
                <a:solidFill>
                  <a:srgbClr val="A6A6A6"/>
                </a:solidFill>
                <a:latin typeface="Roboto"/>
                <a:ea typeface="Roboto"/>
              </a:rPr>
              <a:t>The Circular Economy: A User’s Guide</a:t>
            </a:r>
            <a:r>
              <a:rPr lang="de-DE"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316" name="Grafik 321"/>
          <p:cNvPicPr/>
          <p:nvPr/>
        </p:nvPicPr>
        <p:blipFill>
          <a:blip r:embed="rId2"/>
          <a:stretch/>
        </p:blipFill>
        <p:spPr>
          <a:xfrm>
            <a:off x="343800" y="1749240"/>
            <a:ext cx="11302200" cy="3727800"/>
          </a:xfrm>
          <a:prstGeom prst="rect">
            <a:avLst/>
          </a:prstGeom>
          <a:ln w="0">
            <a:noFill/>
          </a:ln>
        </p:spPr>
      </p:pic>
      <p:sp>
        <p:nvSpPr>
          <p:cNvPr id="317" name="CustomShape 2"/>
          <p:cNvSpPr/>
          <p:nvPr/>
        </p:nvSpPr>
        <p:spPr>
          <a:xfrm>
            <a:off x="432720" y="1148040"/>
            <a:ext cx="10347120" cy="4878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From Linear to Circular</a:t>
            </a:r>
            <a:endParaRPr lang="en-GB" sz="2200" b="0" strike="noStrike" spc="-1">
              <a:solidFill>
                <a:srgbClr val="000000"/>
              </a:solidFill>
              <a:latin typeface="Arial"/>
            </a:endParaRPr>
          </a:p>
        </p:txBody>
      </p:sp>
      <p:sp>
        <p:nvSpPr>
          <p:cNvPr id="318" name="CustomShape 3"/>
          <p:cNvSpPr/>
          <p:nvPr/>
        </p:nvSpPr>
        <p:spPr>
          <a:xfrm>
            <a:off x="335520" y="764640"/>
            <a:ext cx="10736280" cy="487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Introduction</a:t>
            </a:r>
            <a:endParaRPr lang="en-GB" sz="2400" b="0" strike="noStrike" spc="-1">
              <a:solidFill>
                <a:srgbClr val="000000"/>
              </a:solidFill>
              <a:latin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CustomShape 1"/>
          <p:cNvSpPr/>
          <p:nvPr/>
        </p:nvSpPr>
        <p:spPr>
          <a:xfrm>
            <a:off x="335520" y="764640"/>
            <a:ext cx="10733040" cy="483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Introduction</a:t>
            </a:r>
            <a:endParaRPr lang="en-GB" sz="2400" b="0" strike="noStrike" spc="-1">
              <a:solidFill>
                <a:srgbClr val="000000"/>
              </a:solidFill>
              <a:latin typeface="Arial"/>
            </a:endParaRPr>
          </a:p>
        </p:txBody>
      </p:sp>
      <p:sp>
        <p:nvSpPr>
          <p:cNvPr id="320" name="CustomShape 2"/>
          <p:cNvSpPr/>
          <p:nvPr/>
        </p:nvSpPr>
        <p:spPr>
          <a:xfrm>
            <a:off x="335520" y="1268280"/>
            <a:ext cx="10733040" cy="5020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920">
              <a:lnSpc>
                <a:spcPct val="100000"/>
              </a:lnSpc>
              <a:buClr>
                <a:srgbClr val="008C4F"/>
              </a:buClr>
              <a:buFont typeface="OpenSymbol"/>
              <a:buChar char="▪"/>
            </a:pPr>
            <a:r>
              <a:rPr lang="en-US" sz="1800" b="0" strike="noStrike" spc="-1">
                <a:solidFill>
                  <a:srgbClr val="000000"/>
                </a:solidFill>
                <a:latin typeface="DejaVu Sans"/>
                <a:ea typeface="DejaVu Sans"/>
              </a:rPr>
              <a:t>Environmental pollution / waste</a:t>
            </a:r>
            <a:endParaRPr lang="en-GB" sz="1800" b="0" strike="noStrike" spc="-1">
              <a:solidFill>
                <a:srgbClr val="000000"/>
              </a:solidFill>
              <a:latin typeface="Arial"/>
            </a:endParaRPr>
          </a:p>
          <a:p>
            <a:pPr marL="216000" indent="-214920">
              <a:lnSpc>
                <a:spcPct val="100000"/>
              </a:lnSpc>
              <a:buClr>
                <a:srgbClr val="008C4F"/>
              </a:buClr>
              <a:buFont typeface="OpenSymbol"/>
              <a:buChar char="▪"/>
            </a:pPr>
            <a:r>
              <a:rPr lang="en-US" sz="1800" b="0" strike="noStrike" spc="-1">
                <a:solidFill>
                  <a:srgbClr val="000000"/>
                </a:solidFill>
                <a:latin typeface="DejaVu Sans"/>
                <a:ea typeface="DejaVu Sans"/>
              </a:rPr>
              <a:t>Waste of resources</a:t>
            </a:r>
            <a:endParaRPr lang="en-GB" sz="1800" b="0" strike="noStrike" spc="-1">
              <a:solidFill>
                <a:srgbClr val="000000"/>
              </a:solidFill>
              <a:latin typeface="Arial"/>
            </a:endParaRPr>
          </a:p>
          <a:p>
            <a:pPr marL="432000" lvl="1" indent="-214920">
              <a:lnSpc>
                <a:spcPct val="100000"/>
              </a:lnSpc>
              <a:buClr>
                <a:srgbClr val="008C4F"/>
              </a:buClr>
              <a:buSzPct val="45000"/>
              <a:buFont typeface="OpenSymbol"/>
              <a:buChar char="—"/>
            </a:pPr>
            <a:r>
              <a:rPr lang="en-US" sz="1800" b="0" strike="noStrike" spc="-1">
                <a:solidFill>
                  <a:srgbClr val="000000"/>
                </a:solidFill>
                <a:latin typeface="DejaVu Sans"/>
                <a:ea typeface="DejaVu Sans"/>
              </a:rPr>
              <a:t>→ Just recycling is not gonna do it</a:t>
            </a:r>
            <a:endParaRPr lang="en-GB" sz="1800" b="0" strike="noStrike" spc="-1">
              <a:solidFill>
                <a:srgbClr val="000000"/>
              </a:solidFill>
              <a:latin typeface="Arial"/>
            </a:endParaRPr>
          </a:p>
          <a:p>
            <a:pPr>
              <a:lnSpc>
                <a:spcPct val="100000"/>
              </a:lnSpc>
            </a:pPr>
            <a:endParaRPr lang="en-GB" sz="1800" b="0" strike="noStrike" spc="-1">
              <a:solidFill>
                <a:srgbClr val="000000"/>
              </a:solidFill>
              <a:latin typeface="Arial"/>
            </a:endParaRPr>
          </a:p>
          <a:p>
            <a:pPr>
              <a:lnSpc>
                <a:spcPct val="100000"/>
              </a:lnSpc>
            </a:pPr>
            <a:r>
              <a:rPr lang="en-US" sz="1800" b="0" strike="noStrike" spc="-1">
                <a:solidFill>
                  <a:srgbClr val="FFFFFF"/>
                </a:solidFill>
                <a:latin typeface="DejaVu Sans"/>
                <a:ea typeface="DejaVu Sans"/>
              </a:rPr>
              <a:t>Therefore:</a:t>
            </a:r>
            <a:endParaRPr lang="en-GB" sz="1800" b="0" strike="noStrike" spc="-1">
              <a:solidFill>
                <a:srgbClr val="000000"/>
              </a:solidFill>
              <a:latin typeface="Arial"/>
            </a:endParaRPr>
          </a:p>
          <a:p>
            <a:pPr>
              <a:lnSpc>
                <a:spcPct val="100000"/>
              </a:lnSpc>
            </a:pPr>
            <a:r>
              <a:rPr lang="en-US" sz="1800" b="0" strike="noStrike" spc="-1">
                <a:solidFill>
                  <a:srgbClr val="FFFFFF"/>
                </a:solidFill>
                <a:latin typeface="DejaVu Sans"/>
                <a:ea typeface="DejaVu Sans"/>
              </a:rPr>
              <a:t>Consume less</a:t>
            </a:r>
            <a:endParaRPr lang="en-GB" sz="1800" b="0" strike="noStrike" spc="-1">
              <a:solidFill>
                <a:srgbClr val="000000"/>
              </a:solidFill>
              <a:latin typeface="Arial"/>
            </a:endParaRPr>
          </a:p>
          <a:p>
            <a:pPr>
              <a:lnSpc>
                <a:spcPct val="100000"/>
              </a:lnSpc>
            </a:pPr>
            <a:r>
              <a:rPr lang="en-US" sz="1800" b="0" strike="noStrike" spc="-1">
                <a:solidFill>
                  <a:srgbClr val="FFFFFF"/>
                </a:solidFill>
                <a:latin typeface="DejaVu Sans"/>
                <a:ea typeface="DejaVu Sans"/>
              </a:rPr>
              <a:t>Make stuff last longer</a:t>
            </a:r>
            <a:endParaRPr lang="en-GB" sz="1800" b="0" strike="noStrike" spc="-1">
              <a:solidFill>
                <a:srgbClr val="000000"/>
              </a:solidFill>
              <a:latin typeface="Arial"/>
            </a:endParaRPr>
          </a:p>
          <a:p>
            <a:pPr>
              <a:lnSpc>
                <a:spcPct val="100000"/>
              </a:lnSpc>
            </a:pPr>
            <a:r>
              <a:rPr lang="en-US" sz="1800" b="0" strike="noStrike" spc="-1">
                <a:solidFill>
                  <a:srgbClr val="FFFFFF"/>
                </a:solidFill>
                <a:latin typeface="DejaVu Sans"/>
                <a:ea typeface="DejaVu Sans"/>
              </a:rPr>
              <a:t>Maximize resource utilization</a:t>
            </a:r>
            <a:endParaRPr lang="en-GB" sz="1800" b="0" strike="noStrike" spc="-1">
              <a:solidFill>
                <a:srgbClr val="000000"/>
              </a:solidFill>
              <a:latin typeface="Arial"/>
            </a:endParaRPr>
          </a:p>
        </p:txBody>
      </p:sp>
      <p:sp>
        <p:nvSpPr>
          <p:cNvPr id="321" name="CustomShape 3"/>
          <p:cNvSpPr/>
          <p:nvPr/>
        </p:nvSpPr>
        <p:spPr>
          <a:xfrm>
            <a:off x="432720" y="1148040"/>
            <a:ext cx="10338480" cy="479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Linear Economy – Main Challenges</a:t>
            </a:r>
            <a:endParaRPr lang="en-GB" sz="2200" b="0" strike="noStrike" spc="-1">
              <a:solidFill>
                <a:srgbClr val="000000"/>
              </a:solidFill>
              <a:latin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 name="CustomShape 1"/>
          <p:cNvSpPr/>
          <p:nvPr/>
        </p:nvSpPr>
        <p:spPr>
          <a:xfrm>
            <a:off x="335520" y="764640"/>
            <a:ext cx="10733040" cy="483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Introduction</a:t>
            </a:r>
            <a:endParaRPr lang="en-GB" sz="2400" b="0" strike="noStrike" spc="-1">
              <a:solidFill>
                <a:srgbClr val="000000"/>
              </a:solidFill>
              <a:latin typeface="Arial"/>
            </a:endParaRPr>
          </a:p>
        </p:txBody>
      </p:sp>
      <p:sp>
        <p:nvSpPr>
          <p:cNvPr id="323" name="CustomShape 2"/>
          <p:cNvSpPr/>
          <p:nvPr/>
        </p:nvSpPr>
        <p:spPr>
          <a:xfrm>
            <a:off x="335520" y="1268280"/>
            <a:ext cx="10733040" cy="5020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920">
              <a:lnSpc>
                <a:spcPct val="100000"/>
              </a:lnSpc>
              <a:buClr>
                <a:srgbClr val="008C4F"/>
              </a:buClr>
              <a:buFont typeface="OpenSymbol"/>
              <a:buChar char="▪"/>
            </a:pPr>
            <a:r>
              <a:rPr lang="en-US" sz="1800" b="0" strike="noStrike" spc="-1">
                <a:solidFill>
                  <a:srgbClr val="000000"/>
                </a:solidFill>
                <a:latin typeface="DejaVu Sans"/>
                <a:ea typeface="DejaVu Sans"/>
              </a:rPr>
              <a:t>Environmental pollution / waste</a:t>
            </a:r>
            <a:endParaRPr lang="en-GB" sz="1800" b="0" strike="noStrike" spc="-1">
              <a:solidFill>
                <a:srgbClr val="000000"/>
              </a:solidFill>
              <a:latin typeface="Arial"/>
            </a:endParaRPr>
          </a:p>
          <a:p>
            <a:pPr marL="216000" indent="-214920">
              <a:lnSpc>
                <a:spcPct val="100000"/>
              </a:lnSpc>
              <a:buClr>
                <a:srgbClr val="008C4F"/>
              </a:buClr>
              <a:buFont typeface="OpenSymbol"/>
              <a:buChar char="▪"/>
            </a:pPr>
            <a:r>
              <a:rPr lang="en-US" sz="1800" b="0" strike="noStrike" spc="-1">
                <a:solidFill>
                  <a:srgbClr val="000000"/>
                </a:solidFill>
                <a:latin typeface="DejaVu Sans"/>
                <a:ea typeface="DejaVu Sans"/>
              </a:rPr>
              <a:t>Waste of resources</a:t>
            </a:r>
            <a:endParaRPr lang="en-GB" sz="1800" b="0" strike="noStrike" spc="-1">
              <a:solidFill>
                <a:srgbClr val="000000"/>
              </a:solidFill>
              <a:latin typeface="Arial"/>
            </a:endParaRPr>
          </a:p>
          <a:p>
            <a:pPr marL="432000" lvl="1" indent="-214920">
              <a:lnSpc>
                <a:spcPct val="100000"/>
              </a:lnSpc>
              <a:buClr>
                <a:srgbClr val="008C4F"/>
              </a:buClr>
              <a:buSzPct val="45000"/>
              <a:buFont typeface="OpenSymbol"/>
              <a:buChar char="—"/>
            </a:pPr>
            <a:r>
              <a:rPr lang="en-US" sz="1800" b="0" strike="noStrike" spc="-1">
                <a:solidFill>
                  <a:srgbClr val="000000"/>
                </a:solidFill>
                <a:latin typeface="DejaVu Sans"/>
                <a:ea typeface="DejaVu Sans"/>
              </a:rPr>
              <a:t>→ Just recycling is not gonna do it</a:t>
            </a:r>
            <a:endParaRPr lang="en-GB" sz="1800" b="0" strike="noStrike" spc="-1">
              <a:solidFill>
                <a:srgbClr val="000000"/>
              </a:solidFill>
              <a:latin typeface="Arial"/>
            </a:endParaRPr>
          </a:p>
          <a:p>
            <a:pPr>
              <a:lnSpc>
                <a:spcPct val="100000"/>
              </a:lnSpc>
            </a:pPr>
            <a:endParaRPr lang="en-GB" sz="1800" b="0" strike="noStrike" spc="-1">
              <a:solidFill>
                <a:srgbClr val="000000"/>
              </a:solidFill>
              <a:latin typeface="Arial"/>
            </a:endParaRPr>
          </a:p>
          <a:p>
            <a:pPr marL="216000" indent="-214920">
              <a:lnSpc>
                <a:spcPct val="100000"/>
              </a:lnSpc>
              <a:buClr>
                <a:srgbClr val="008C4F"/>
              </a:buClr>
              <a:buFont typeface="OpenSymbol"/>
              <a:buChar char="▪"/>
            </a:pPr>
            <a:r>
              <a:rPr lang="en-US" sz="1800" b="0" strike="noStrike" spc="-1">
                <a:solidFill>
                  <a:srgbClr val="000000"/>
                </a:solidFill>
                <a:latin typeface="DejaVu Sans"/>
                <a:ea typeface="DejaVu Sans"/>
              </a:rPr>
              <a:t>Therefore:</a:t>
            </a:r>
            <a:endParaRPr lang="en-GB" sz="1800" b="0" strike="noStrike" spc="-1">
              <a:solidFill>
                <a:srgbClr val="000000"/>
              </a:solidFill>
              <a:latin typeface="Arial"/>
            </a:endParaRPr>
          </a:p>
          <a:p>
            <a:pPr marL="432000" lvl="1" indent="-214920">
              <a:lnSpc>
                <a:spcPct val="100000"/>
              </a:lnSpc>
              <a:buClr>
                <a:srgbClr val="008C4F"/>
              </a:buClr>
              <a:buSzPct val="45000"/>
              <a:buFont typeface="OpenSymbol"/>
              <a:buChar char="—"/>
            </a:pPr>
            <a:r>
              <a:rPr lang="en-US" sz="1800" b="0" strike="noStrike" spc="-1">
                <a:solidFill>
                  <a:srgbClr val="000000"/>
                </a:solidFill>
                <a:latin typeface="DejaVu Sans"/>
                <a:ea typeface="DejaVu Sans"/>
              </a:rPr>
              <a:t>Consume less</a:t>
            </a:r>
            <a:endParaRPr lang="en-GB" sz="1800" b="0" strike="noStrike" spc="-1">
              <a:solidFill>
                <a:srgbClr val="000000"/>
              </a:solidFill>
              <a:latin typeface="Arial"/>
            </a:endParaRPr>
          </a:p>
          <a:p>
            <a:pPr marL="432000" lvl="1" indent="-214920">
              <a:lnSpc>
                <a:spcPct val="100000"/>
              </a:lnSpc>
              <a:buClr>
                <a:srgbClr val="008C4F"/>
              </a:buClr>
              <a:buSzPct val="45000"/>
              <a:buFont typeface="OpenSymbol"/>
              <a:buChar char="—"/>
            </a:pPr>
            <a:r>
              <a:rPr lang="en-US" sz="1800" b="0" strike="noStrike" spc="-1">
                <a:solidFill>
                  <a:srgbClr val="000000"/>
                </a:solidFill>
                <a:latin typeface="DejaVu Sans"/>
                <a:ea typeface="DejaVu Sans"/>
              </a:rPr>
              <a:t>Make stuff last longer</a:t>
            </a:r>
            <a:endParaRPr lang="en-GB" sz="1800" b="0" strike="noStrike" spc="-1">
              <a:solidFill>
                <a:srgbClr val="000000"/>
              </a:solidFill>
              <a:latin typeface="Arial"/>
            </a:endParaRPr>
          </a:p>
          <a:p>
            <a:pPr marL="432000" lvl="1" indent="-214920">
              <a:lnSpc>
                <a:spcPct val="100000"/>
              </a:lnSpc>
              <a:buClr>
                <a:srgbClr val="008C4F"/>
              </a:buClr>
              <a:buSzPct val="45000"/>
              <a:buFont typeface="OpenSymbol"/>
              <a:buChar char="—"/>
            </a:pPr>
            <a:r>
              <a:rPr lang="en-US" sz="1800" b="0" strike="noStrike" spc="-1">
                <a:solidFill>
                  <a:srgbClr val="000000"/>
                </a:solidFill>
                <a:latin typeface="DejaVu Sans"/>
                <a:ea typeface="DejaVu Sans"/>
              </a:rPr>
              <a:t>Maximize resource utilization</a:t>
            </a:r>
            <a:endParaRPr lang="en-GB" sz="1800" b="0" strike="noStrike" spc="-1">
              <a:solidFill>
                <a:srgbClr val="000000"/>
              </a:solidFill>
              <a:latin typeface="Arial"/>
            </a:endParaRPr>
          </a:p>
        </p:txBody>
      </p:sp>
      <p:sp>
        <p:nvSpPr>
          <p:cNvPr id="324" name="CustomShape 3"/>
          <p:cNvSpPr/>
          <p:nvPr/>
        </p:nvSpPr>
        <p:spPr>
          <a:xfrm>
            <a:off x="432720" y="1148040"/>
            <a:ext cx="10338480" cy="479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Linear Economy – Main Challenges</a:t>
            </a:r>
            <a:endParaRPr lang="en-GB" sz="2200" b="0" strike="noStrike" spc="-1">
              <a:solidFill>
                <a:srgbClr val="000000"/>
              </a:solidFill>
              <a:latin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CustomShape 1"/>
          <p:cNvSpPr/>
          <p:nvPr/>
        </p:nvSpPr>
        <p:spPr>
          <a:xfrm>
            <a:off x="335520" y="4406760"/>
            <a:ext cx="10728360" cy="1337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a:solidFill>
                  <a:srgbClr val="008C4F"/>
                </a:solidFill>
                <a:latin typeface="Arial Unicode MS"/>
                <a:ea typeface="DejaVu Sans"/>
              </a:rPr>
              <a:t>The Circular economy</a:t>
            </a:r>
            <a:endParaRPr lang="en-GB" sz="3000" b="0" strike="noStrike" spc="-1">
              <a:solidFill>
                <a:srgbClr val="000000"/>
              </a:solidFill>
              <a:latin typeface="Arial"/>
            </a:endParaRPr>
          </a:p>
        </p:txBody>
      </p:sp>
      <p:sp>
        <p:nvSpPr>
          <p:cNvPr id="326" name="CustomShape 2"/>
          <p:cNvSpPr/>
          <p:nvPr/>
        </p:nvSpPr>
        <p:spPr>
          <a:xfrm>
            <a:off x="335520" y="2906640"/>
            <a:ext cx="10728360" cy="1475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CustomShape 1"/>
          <p:cNvSpPr/>
          <p:nvPr/>
        </p:nvSpPr>
        <p:spPr>
          <a:xfrm>
            <a:off x="335520" y="764640"/>
            <a:ext cx="10737720" cy="48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GB" sz="2400" b="1" strike="noStrike" spc="-1">
                <a:solidFill>
                  <a:srgbClr val="000000"/>
                </a:solidFill>
                <a:latin typeface="DejaVu Sans"/>
                <a:ea typeface="DejaVu Sans"/>
              </a:rPr>
              <a:t>Circular Economy </a:t>
            </a:r>
            <a:endParaRPr lang="en-GB" sz="2400" b="0" strike="noStrike" spc="-1">
              <a:solidFill>
                <a:srgbClr val="000000"/>
              </a:solidFill>
              <a:latin typeface="Arial"/>
            </a:endParaRPr>
          </a:p>
        </p:txBody>
      </p:sp>
      <p:sp>
        <p:nvSpPr>
          <p:cNvPr id="328" name="CustomShape 2"/>
          <p:cNvSpPr/>
          <p:nvPr/>
        </p:nvSpPr>
        <p:spPr>
          <a:xfrm>
            <a:off x="263520" y="6411600"/>
            <a:ext cx="10427760" cy="382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Roboto"/>
                <a:ea typeface="Roboto"/>
              </a:rPr>
              <a:t>Center for Digital Technologies (DIGIT) (2022) –  https://www.digit-research.de/fileadmin/DIGIT/Presse_und_News/Downloads/Grafikpaket_Reallabor_DCE_Kreislaufmodell_V2_ccby.zip – </a:t>
            </a:r>
            <a:r>
              <a:rPr lang="de-DE" sz="900" b="0" u="sng" strike="noStrike" spc="-1">
                <a:solidFill>
                  <a:srgbClr val="0000FF"/>
                </a:solidFill>
                <a:uFillTx/>
                <a:latin typeface="Roboto"/>
                <a:ea typeface="Roboto"/>
                <a:hlinkClick r:id="rId2"/>
              </a:rPr>
              <a:t>CC BY 4.0.</a:t>
            </a:r>
            <a:endParaRPr lang="en-GB" sz="900" b="0" strike="noStrike" spc="-1">
              <a:solidFill>
                <a:srgbClr val="000000"/>
              </a:solidFill>
              <a:latin typeface="Arial"/>
            </a:endParaRPr>
          </a:p>
        </p:txBody>
      </p:sp>
      <p:pic>
        <p:nvPicPr>
          <p:cNvPr id="329" name="Grafik 334"/>
          <p:cNvPicPr/>
          <p:nvPr/>
        </p:nvPicPr>
        <p:blipFill>
          <a:blip r:embed="rId3"/>
          <a:stretch/>
        </p:blipFill>
        <p:spPr>
          <a:xfrm>
            <a:off x="2772000" y="670680"/>
            <a:ext cx="6610680" cy="6619680"/>
          </a:xfrm>
          <a:prstGeom prst="rect">
            <a:avLst/>
          </a:prstGeom>
          <a:ln w="0">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 name="CustomShape 1"/>
          <p:cNvSpPr/>
          <p:nvPr/>
        </p:nvSpPr>
        <p:spPr>
          <a:xfrm>
            <a:off x="263520" y="6411600"/>
            <a:ext cx="911448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Kirchherr, J., Reike, D., &amp; Hekkert, M. (2017) </a:t>
            </a:r>
            <a:r>
              <a:rPr lang="de-DE" sz="900" b="0" strike="noStrike" spc="-1">
                <a:solidFill>
                  <a:srgbClr val="A6A6A6"/>
                </a:solidFill>
                <a:latin typeface="Roboto"/>
                <a:ea typeface="Roboto"/>
              </a:rPr>
              <a:t>– </a:t>
            </a:r>
            <a:r>
              <a:rPr lang="en-US" sz="900" b="0" strike="noStrike" spc="-1">
                <a:solidFill>
                  <a:srgbClr val="A6A6A6"/>
                </a:solidFill>
                <a:latin typeface="Roboto"/>
                <a:ea typeface="Roboto"/>
              </a:rPr>
              <a:t>Conceptualizing the circular economy: An analysis of 114 definitions. Resources, conservation and recycling, 127, 221-232.</a:t>
            </a:r>
            <a:endParaRPr lang="en-GB" sz="900" b="0" strike="noStrike" spc="-1">
              <a:solidFill>
                <a:srgbClr val="000000"/>
              </a:solidFill>
              <a:latin typeface="Arial"/>
            </a:endParaRPr>
          </a:p>
        </p:txBody>
      </p:sp>
      <p:sp>
        <p:nvSpPr>
          <p:cNvPr id="331" name="CustomShape 2"/>
          <p:cNvSpPr/>
          <p:nvPr/>
        </p:nvSpPr>
        <p:spPr>
          <a:xfrm>
            <a:off x="349200" y="1600200"/>
            <a:ext cx="9591840" cy="3419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800" b="1" strike="noStrike" spc="-1">
                <a:solidFill>
                  <a:srgbClr val="000000"/>
                </a:solidFill>
                <a:latin typeface="DejaVu Sans"/>
                <a:ea typeface="DejaVu Sans"/>
              </a:rPr>
              <a:t>“Conceptualizing the circular economy: An analysis of 114 definitions.”</a:t>
            </a:r>
            <a:endParaRPr lang="en-GB" sz="2800" b="0" strike="noStrike" spc="-1">
              <a:solidFill>
                <a:srgbClr val="000000"/>
              </a:solidFill>
              <a:latin typeface="Arial"/>
            </a:endParaRPr>
          </a:p>
          <a:p>
            <a:pPr>
              <a:lnSpc>
                <a:spcPct val="100000"/>
              </a:lnSpc>
            </a:pPr>
            <a:endParaRPr lang="en-GB" sz="2800" b="0" strike="noStrike" spc="-1">
              <a:solidFill>
                <a:srgbClr val="000000"/>
              </a:solidFill>
              <a:latin typeface="Arial"/>
            </a:endParaRPr>
          </a:p>
          <a:p>
            <a:pPr>
              <a:lnSpc>
                <a:spcPct val="100000"/>
              </a:lnSpc>
            </a:pPr>
            <a:endParaRPr lang="en-GB" sz="2800" b="0" strike="noStrike" spc="-1">
              <a:solidFill>
                <a:srgbClr val="000000"/>
              </a:solidFill>
              <a:latin typeface="Arial"/>
            </a:endParaRPr>
          </a:p>
          <a:p>
            <a:pPr>
              <a:lnSpc>
                <a:spcPct val="100000"/>
              </a:lnSpc>
            </a:pPr>
            <a:endParaRPr lang="en-GB" sz="2800" b="0" strike="noStrike" spc="-1">
              <a:solidFill>
                <a:srgbClr val="000000"/>
              </a:solidFill>
              <a:latin typeface="Arial"/>
            </a:endParaRPr>
          </a:p>
          <a:p>
            <a:pPr>
              <a:lnSpc>
                <a:spcPct val="100000"/>
              </a:lnSpc>
            </a:pPr>
            <a:r>
              <a:rPr lang="en-US" sz="1800" b="0" strike="noStrike" spc="-1">
                <a:solidFill>
                  <a:srgbClr val="000000"/>
                </a:solidFill>
                <a:latin typeface="DejaVu Sans"/>
                <a:ea typeface="DejaVu Sans"/>
              </a:rPr>
              <a:t>Kirchherr, Julian, Denise Reike and Marko P. Hekkert.  Resources Conservation and Recycling 127 (2017): 221-232.</a:t>
            </a:r>
            <a:endParaRPr lang="en-GB" sz="1800" b="0" strike="noStrike" spc="-1">
              <a:solidFill>
                <a:srgbClr val="000000"/>
              </a:solidFill>
              <a:latin typeface="Arial"/>
            </a:endParaRPr>
          </a:p>
          <a:p>
            <a:pPr>
              <a:lnSpc>
                <a:spcPct val="100000"/>
              </a:lnSpc>
            </a:pPr>
            <a:endParaRPr lang="en-GB" sz="1800" b="0" strike="noStrike" spc="-1">
              <a:solidFill>
                <a:srgbClr val="000000"/>
              </a:solidFill>
              <a:latin typeface="Arial"/>
            </a:endParaRPr>
          </a:p>
          <a:p>
            <a:pPr>
              <a:lnSpc>
                <a:spcPct val="100000"/>
              </a:lnSpc>
            </a:pPr>
            <a:endParaRPr lang="en-GB" sz="1800" b="0" strike="noStrike" spc="-1">
              <a:solidFill>
                <a:srgbClr val="000000"/>
              </a:solidFill>
              <a:latin typeface="Arial"/>
            </a:endParaRPr>
          </a:p>
          <a:p>
            <a:pPr>
              <a:lnSpc>
                <a:spcPct val="100000"/>
              </a:lnSpc>
            </a:pPr>
            <a:r>
              <a:rPr lang="en-US" sz="1800" b="0" u="sng" strike="noStrike" spc="-1">
                <a:solidFill>
                  <a:srgbClr val="0000FF"/>
                </a:solidFill>
                <a:uFillTx/>
                <a:latin typeface="DejaVu Sans"/>
                <a:ea typeface="DejaVu Sans"/>
                <a:hlinkClick r:id="rId2"/>
              </a:rPr>
              <a:t>https://doi.org/10.1016/J.RESCONREC.2017.09.005</a:t>
            </a:r>
            <a:endParaRPr lang="en-GB" sz="1800" b="0" strike="noStrike" spc="-1">
              <a:solidFill>
                <a:srgbClr val="000000"/>
              </a:solidFill>
              <a:latin typeface="Arial"/>
            </a:endParaRPr>
          </a:p>
        </p:txBody>
      </p:sp>
      <p:sp>
        <p:nvSpPr>
          <p:cNvPr id="332" name="CustomShape 3"/>
          <p:cNvSpPr/>
          <p:nvPr/>
        </p:nvSpPr>
        <p:spPr>
          <a:xfrm>
            <a:off x="335520" y="764640"/>
            <a:ext cx="10733040" cy="483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Circular Economy</a:t>
            </a:r>
            <a:endParaRPr lang="en-GB" sz="2400" b="0" strike="noStrike" spc="-1">
              <a:solidFill>
                <a:srgbClr val="000000"/>
              </a:solidFill>
              <a:latin typeface="Arial"/>
            </a:endParaRPr>
          </a:p>
        </p:txBody>
      </p:sp>
      <p:sp>
        <p:nvSpPr>
          <p:cNvPr id="333" name="CustomShape 4"/>
          <p:cNvSpPr/>
          <p:nvPr/>
        </p:nvSpPr>
        <p:spPr>
          <a:xfrm>
            <a:off x="432720" y="1148040"/>
            <a:ext cx="10338480" cy="479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Definition</a:t>
            </a:r>
            <a:endParaRPr lang="en-GB" sz="2200" b="0" strike="noStrike" spc="-1">
              <a:solidFill>
                <a:srgbClr val="000000"/>
              </a:solidFill>
              <a:latin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CustomShape 1"/>
          <p:cNvSpPr/>
          <p:nvPr/>
        </p:nvSpPr>
        <p:spPr>
          <a:xfrm>
            <a:off x="263520" y="6381000"/>
            <a:ext cx="7551000" cy="5011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DejaVu Sans"/>
                <a:ea typeface="Roboto"/>
              </a:rPr>
              <a:t>https://www.ellenmacarthurfoundation.org/assets/downloads/publications/Ellen-MacArthur-Foundation-Towards-the-Circular-Economy-vol.1.pdf</a:t>
            </a:r>
            <a:endParaRPr lang="en-GB" sz="900" b="0" strike="noStrike" spc="-1">
              <a:solidFill>
                <a:srgbClr val="000000"/>
              </a:solidFill>
              <a:latin typeface="Arial"/>
            </a:endParaRPr>
          </a:p>
          <a:p>
            <a:pPr>
              <a:lnSpc>
                <a:spcPct val="100000"/>
              </a:lnSpc>
            </a:pPr>
            <a:endParaRPr lang="en-GB" sz="900" b="0" strike="noStrike" spc="-1">
              <a:solidFill>
                <a:srgbClr val="000000"/>
              </a:solidFill>
              <a:latin typeface="Arial"/>
            </a:endParaRPr>
          </a:p>
        </p:txBody>
      </p:sp>
      <p:sp>
        <p:nvSpPr>
          <p:cNvPr id="335" name="CustomShape 2"/>
          <p:cNvSpPr/>
          <p:nvPr/>
        </p:nvSpPr>
        <p:spPr>
          <a:xfrm>
            <a:off x="419760" y="1655280"/>
            <a:ext cx="10569240" cy="1985400"/>
          </a:xfrm>
          <a:prstGeom prst="roundRect">
            <a:avLst>
              <a:gd name="adj" fmla="val 16884"/>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marL="360" algn="ctr">
              <a:lnSpc>
                <a:spcPct val="100000"/>
              </a:lnSpc>
              <a:spcBef>
                <a:spcPts val="360"/>
              </a:spcBef>
            </a:pPr>
            <a:r>
              <a:rPr lang="en-US" sz="1800" b="0" strike="noStrike" spc="-1">
                <a:solidFill>
                  <a:srgbClr val="000000"/>
                </a:solidFill>
                <a:latin typeface="DejaVu Sans"/>
                <a:ea typeface="DejaVu Sans"/>
              </a:rPr>
              <a:t>“A circular economy is an industrial system that is restorative or regenerative by intention and design. It replaces the ‘end-of-life’ concept with restoration, shifts towards the use of renewable energy, eliminates the use of toxic chemicals, which impair reuse, and aims for the elimination of waste through the superior design of materials, products, systems, and, within this, business models.” </a:t>
            </a:r>
            <a:endParaRPr lang="en-GB" sz="1800" b="0" strike="noStrike" spc="-1">
              <a:solidFill>
                <a:srgbClr val="000000"/>
              </a:solidFill>
              <a:latin typeface="Arial"/>
            </a:endParaRPr>
          </a:p>
          <a:p>
            <a:pPr marL="360" algn="ctr">
              <a:lnSpc>
                <a:spcPct val="100000"/>
              </a:lnSpc>
              <a:spcBef>
                <a:spcPts val="360"/>
              </a:spcBef>
            </a:pPr>
            <a:r>
              <a:rPr lang="en-US" sz="1800" b="0" strike="noStrike" spc="-1">
                <a:solidFill>
                  <a:srgbClr val="000000"/>
                </a:solidFill>
                <a:latin typeface="DejaVu Sans"/>
                <a:ea typeface="DejaVu Sans"/>
              </a:rPr>
              <a:t>– Ellen MacArthur Foundation</a:t>
            </a:r>
            <a:endParaRPr lang="en-GB" sz="1800" b="0" strike="noStrike" spc="-1">
              <a:solidFill>
                <a:srgbClr val="000000"/>
              </a:solidFill>
              <a:latin typeface="Arial"/>
            </a:endParaRPr>
          </a:p>
        </p:txBody>
      </p:sp>
      <p:sp>
        <p:nvSpPr>
          <p:cNvPr id="336" name="CustomShape 3"/>
          <p:cNvSpPr/>
          <p:nvPr/>
        </p:nvSpPr>
        <p:spPr>
          <a:xfrm>
            <a:off x="335520" y="764640"/>
            <a:ext cx="10733040" cy="483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Circular Economy</a:t>
            </a:r>
            <a:endParaRPr lang="en-GB" sz="2400" b="0" strike="noStrike" spc="-1">
              <a:solidFill>
                <a:srgbClr val="000000"/>
              </a:solidFill>
              <a:latin typeface="Arial"/>
            </a:endParaRPr>
          </a:p>
        </p:txBody>
      </p:sp>
      <p:sp>
        <p:nvSpPr>
          <p:cNvPr id="337" name="CustomShape 4"/>
          <p:cNvSpPr/>
          <p:nvPr/>
        </p:nvSpPr>
        <p:spPr>
          <a:xfrm>
            <a:off x="432720" y="1148040"/>
            <a:ext cx="10338480" cy="479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Definition</a:t>
            </a:r>
            <a:endParaRPr lang="en-GB" sz="2200" b="0" strike="noStrike" spc="-1">
              <a:solidFill>
                <a:srgbClr val="000000"/>
              </a:solidFill>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CustomShape 1"/>
          <p:cNvSpPr/>
          <p:nvPr/>
        </p:nvSpPr>
        <p:spPr>
          <a:xfrm>
            <a:off x="335520" y="4406760"/>
            <a:ext cx="10728360" cy="1337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a:solidFill>
                  <a:srgbClr val="008C4F"/>
                </a:solidFill>
                <a:latin typeface="Arial Unicode MS"/>
                <a:ea typeface="DejaVu Sans"/>
              </a:rPr>
              <a:t>News/Updates</a:t>
            </a:r>
            <a:endParaRPr lang="en-GB" sz="3000" b="0" strike="noStrike" spc="-1">
              <a:solidFill>
                <a:srgbClr val="000000"/>
              </a:solidFill>
              <a:latin typeface="Arial"/>
            </a:endParaRPr>
          </a:p>
        </p:txBody>
      </p:sp>
      <p:sp>
        <p:nvSpPr>
          <p:cNvPr id="234" name="CustomShape 2"/>
          <p:cNvSpPr/>
          <p:nvPr/>
        </p:nvSpPr>
        <p:spPr>
          <a:xfrm>
            <a:off x="335520" y="2906640"/>
            <a:ext cx="10728360" cy="1475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 name="CustomShape 1"/>
          <p:cNvSpPr/>
          <p:nvPr/>
        </p:nvSpPr>
        <p:spPr>
          <a:xfrm>
            <a:off x="263520" y="6129000"/>
            <a:ext cx="7551000" cy="638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Roboto"/>
                <a:ea typeface="Roboto"/>
              </a:rPr>
              <a:t>https://www.ellenmacarthurfoundation.org/assets/downloads/publications/Ellen-MacArthur-Foundation-Towards-the-Circular-Economy-vol.1.pdf</a:t>
            </a:r>
            <a:endParaRPr lang="en-GB" sz="900" b="0" strike="noStrike" spc="-1">
              <a:solidFill>
                <a:srgbClr val="000000"/>
              </a:solidFill>
              <a:latin typeface="Arial"/>
            </a:endParaRPr>
          </a:p>
          <a:p>
            <a:pPr>
              <a:lnSpc>
                <a:spcPct val="100000"/>
              </a:lnSpc>
            </a:pPr>
            <a:r>
              <a:rPr lang="de-DE" sz="900" b="0" strike="noStrike" spc="-1">
                <a:solidFill>
                  <a:srgbClr val="A6A6A6"/>
                </a:solidFill>
                <a:latin typeface="Roboto"/>
                <a:ea typeface="Roboto"/>
              </a:rPr>
              <a:t>https://www.europarl.europa.eu/news/en/headlines/economy/20151201STO05603/circular-economy-definition-importance-and-benefts</a:t>
            </a:r>
            <a:endParaRPr lang="en-GB" sz="900" b="0" strike="noStrike" spc="-1">
              <a:solidFill>
                <a:srgbClr val="000000"/>
              </a:solidFill>
              <a:latin typeface="Arial"/>
            </a:endParaRPr>
          </a:p>
          <a:p>
            <a:pPr>
              <a:lnSpc>
                <a:spcPct val="100000"/>
              </a:lnSpc>
            </a:pPr>
            <a:endParaRPr lang="en-GB" sz="900" b="0" strike="noStrike" spc="-1">
              <a:solidFill>
                <a:srgbClr val="000000"/>
              </a:solidFill>
              <a:latin typeface="Arial"/>
            </a:endParaRPr>
          </a:p>
        </p:txBody>
      </p:sp>
      <p:sp>
        <p:nvSpPr>
          <p:cNvPr id="339" name="CustomShape 2"/>
          <p:cNvSpPr/>
          <p:nvPr/>
        </p:nvSpPr>
        <p:spPr>
          <a:xfrm>
            <a:off x="419760" y="1655280"/>
            <a:ext cx="10569240" cy="1985400"/>
          </a:xfrm>
          <a:prstGeom prst="roundRect">
            <a:avLst>
              <a:gd name="adj" fmla="val 16884"/>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marL="360" algn="ctr">
              <a:lnSpc>
                <a:spcPct val="100000"/>
              </a:lnSpc>
              <a:spcBef>
                <a:spcPts val="360"/>
              </a:spcBef>
            </a:pPr>
            <a:r>
              <a:rPr lang="en-US" sz="1800" b="0" strike="noStrike" spc="-1">
                <a:solidFill>
                  <a:srgbClr val="000000"/>
                </a:solidFill>
                <a:latin typeface="DejaVu Sans"/>
                <a:ea typeface="DejaVu Sans"/>
              </a:rPr>
              <a:t>“A circular economy is an industrial system that is restorative or regenerative by intention and design. It replaces the ‘end-of-life’ concept with restoration, shifts towards the use of renewable energy, eliminates the use of toxic chemicals, which impair reuse, and aims for the elimination of waste through the superior design of materials, products, systems, and, within this, business models.” </a:t>
            </a:r>
            <a:endParaRPr lang="en-GB" sz="1800" b="0" strike="noStrike" spc="-1">
              <a:solidFill>
                <a:srgbClr val="000000"/>
              </a:solidFill>
              <a:latin typeface="Arial"/>
            </a:endParaRPr>
          </a:p>
          <a:p>
            <a:pPr marL="360" algn="ctr">
              <a:lnSpc>
                <a:spcPct val="100000"/>
              </a:lnSpc>
              <a:spcBef>
                <a:spcPts val="360"/>
              </a:spcBef>
            </a:pPr>
            <a:r>
              <a:rPr lang="en-US" sz="1800" b="0" strike="noStrike" spc="-1">
                <a:solidFill>
                  <a:srgbClr val="000000"/>
                </a:solidFill>
                <a:latin typeface="DejaVu Sans"/>
                <a:ea typeface="DejaVu Sans"/>
              </a:rPr>
              <a:t>– Ellen MacArthur Foundation</a:t>
            </a:r>
            <a:endParaRPr lang="en-GB" sz="1800" b="0" strike="noStrike" spc="-1">
              <a:solidFill>
                <a:srgbClr val="000000"/>
              </a:solidFill>
              <a:latin typeface="Arial"/>
            </a:endParaRPr>
          </a:p>
        </p:txBody>
      </p:sp>
      <p:sp>
        <p:nvSpPr>
          <p:cNvPr id="340" name="CustomShape 3"/>
          <p:cNvSpPr/>
          <p:nvPr/>
        </p:nvSpPr>
        <p:spPr>
          <a:xfrm>
            <a:off x="419760" y="3995280"/>
            <a:ext cx="10569240" cy="1476720"/>
          </a:xfrm>
          <a:prstGeom prst="roundRect">
            <a:avLst>
              <a:gd name="adj" fmla="val 16884"/>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marL="360" algn="ctr">
              <a:lnSpc>
                <a:spcPct val="100000"/>
              </a:lnSpc>
              <a:spcBef>
                <a:spcPts val="360"/>
              </a:spcBef>
            </a:pPr>
            <a:r>
              <a:rPr lang="en-US" sz="1800" b="0" strike="noStrike" spc="-1">
                <a:solidFill>
                  <a:srgbClr val="000000"/>
                </a:solidFill>
                <a:latin typeface="DejaVu Sans"/>
                <a:ea typeface="DejaVu Sans"/>
              </a:rPr>
              <a:t>“The circular economy is a model of production and consumption, which involves sharing, leasing, reusing, repairing, refurbishing and recycling existing materials and products as long as possible. In this way, the life cycle of products is extended.” </a:t>
            </a:r>
            <a:endParaRPr lang="en-GB" sz="1800" b="0" strike="noStrike" spc="-1">
              <a:solidFill>
                <a:srgbClr val="000000"/>
              </a:solidFill>
              <a:latin typeface="Arial"/>
            </a:endParaRPr>
          </a:p>
          <a:p>
            <a:pPr marL="360" algn="ctr">
              <a:lnSpc>
                <a:spcPct val="100000"/>
              </a:lnSpc>
              <a:spcBef>
                <a:spcPts val="360"/>
              </a:spcBef>
            </a:pPr>
            <a:r>
              <a:rPr lang="en-US" sz="1800" b="0" strike="noStrike" spc="-1">
                <a:solidFill>
                  <a:srgbClr val="000000"/>
                </a:solidFill>
                <a:latin typeface="DejaVu Sans"/>
                <a:ea typeface="DejaVu Sans"/>
              </a:rPr>
              <a:t>– European Parliament</a:t>
            </a:r>
            <a:endParaRPr lang="en-GB" sz="1800" b="0" strike="noStrike" spc="-1">
              <a:solidFill>
                <a:srgbClr val="000000"/>
              </a:solidFill>
              <a:latin typeface="Arial"/>
            </a:endParaRPr>
          </a:p>
        </p:txBody>
      </p:sp>
      <p:sp>
        <p:nvSpPr>
          <p:cNvPr id="341" name="CustomShape 4"/>
          <p:cNvSpPr/>
          <p:nvPr/>
        </p:nvSpPr>
        <p:spPr>
          <a:xfrm>
            <a:off x="335520" y="764640"/>
            <a:ext cx="10733040" cy="483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Circular Economy</a:t>
            </a:r>
            <a:endParaRPr lang="en-GB" sz="2400" b="0" strike="noStrike" spc="-1">
              <a:solidFill>
                <a:srgbClr val="000000"/>
              </a:solidFill>
              <a:latin typeface="Arial"/>
            </a:endParaRPr>
          </a:p>
        </p:txBody>
      </p:sp>
      <p:sp>
        <p:nvSpPr>
          <p:cNvPr id="342" name="CustomShape 5"/>
          <p:cNvSpPr/>
          <p:nvPr/>
        </p:nvSpPr>
        <p:spPr>
          <a:xfrm>
            <a:off x="432720" y="1148040"/>
            <a:ext cx="10338480" cy="479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Definition</a:t>
            </a:r>
            <a:endParaRPr lang="en-GB" sz="2200" b="0" strike="noStrike" spc="-1">
              <a:solidFill>
                <a:srgbClr val="000000"/>
              </a:solidFill>
              <a:latin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CustomShape 1"/>
          <p:cNvSpPr/>
          <p:nvPr/>
        </p:nvSpPr>
        <p:spPr>
          <a:xfrm>
            <a:off x="335520" y="2859120"/>
            <a:ext cx="10569240" cy="14698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marL="360" algn="ctr">
              <a:lnSpc>
                <a:spcPct val="100000"/>
              </a:lnSpc>
              <a:spcBef>
                <a:spcPts val="360"/>
              </a:spcBef>
            </a:pPr>
            <a:r>
              <a:rPr lang="en-US" sz="1800" b="0" strike="noStrike" spc="-1">
                <a:solidFill>
                  <a:srgbClr val="000000"/>
                </a:solidFill>
                <a:latin typeface="DejaVu Sans"/>
                <a:ea typeface="DejaVu Sans"/>
              </a:rPr>
              <a:t>“The circular industrial economy </a:t>
            </a:r>
            <a:r>
              <a:rPr lang="en-US" sz="1800" b="1" strike="noStrike" spc="-1">
                <a:solidFill>
                  <a:srgbClr val="000000"/>
                </a:solidFill>
                <a:latin typeface="DejaVu Sans"/>
                <a:ea typeface="DejaVu Sans"/>
              </a:rPr>
              <a:t>manages stocks</a:t>
            </a:r>
            <a:r>
              <a:rPr lang="en-US" sz="1800" b="0" strike="noStrike" spc="-1">
                <a:solidFill>
                  <a:srgbClr val="000000"/>
                </a:solidFill>
                <a:latin typeface="DejaVu Sans"/>
                <a:ea typeface="DejaVu Sans"/>
              </a:rPr>
              <a:t> of manufactured assets, such as infrastructure, buildings, vehicles, equipment and consumer goods, to </a:t>
            </a:r>
            <a:r>
              <a:rPr lang="en-US" sz="1800" b="1" strike="noStrike" spc="-1">
                <a:solidFill>
                  <a:srgbClr val="000000"/>
                </a:solidFill>
                <a:latin typeface="DejaVu Sans"/>
                <a:ea typeface="DejaVu Sans"/>
              </a:rPr>
              <a:t>maintain their value and utility as high as possible for as long as possible</a:t>
            </a:r>
            <a:r>
              <a:rPr lang="en-US" sz="1800" b="0" strike="noStrike" spc="-1">
                <a:solidFill>
                  <a:srgbClr val="000000"/>
                </a:solidFill>
                <a:latin typeface="DejaVu Sans"/>
                <a:ea typeface="DejaVu Sans"/>
              </a:rPr>
              <a:t>; and stocks of </a:t>
            </a:r>
            <a:r>
              <a:rPr lang="en-US" sz="1800" b="1" strike="noStrike" spc="-1">
                <a:solidFill>
                  <a:srgbClr val="000000"/>
                </a:solidFill>
                <a:latin typeface="DejaVu Sans"/>
                <a:ea typeface="DejaVu Sans"/>
              </a:rPr>
              <a:t>resources at their highest purity and value</a:t>
            </a:r>
            <a:r>
              <a:rPr lang="en-US" sz="1800" b="0" strike="noStrike" spc="-1">
                <a:solidFill>
                  <a:srgbClr val="000000"/>
                </a:solidFill>
                <a:latin typeface="DejaVu Sans"/>
                <a:ea typeface="DejaVu Sans"/>
              </a:rPr>
              <a:t>.”</a:t>
            </a:r>
            <a:endParaRPr lang="en-GB" sz="1800" b="0" strike="noStrike" spc="-1">
              <a:solidFill>
                <a:srgbClr val="000000"/>
              </a:solidFill>
              <a:latin typeface="Arial"/>
            </a:endParaRPr>
          </a:p>
        </p:txBody>
      </p:sp>
      <p:sp>
        <p:nvSpPr>
          <p:cNvPr id="344" name="CustomShape 2"/>
          <p:cNvSpPr/>
          <p:nvPr/>
        </p:nvSpPr>
        <p:spPr>
          <a:xfrm>
            <a:off x="263520" y="6411600"/>
            <a:ext cx="646524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DejaVu Sans"/>
                <a:ea typeface="Roboto"/>
              </a:rPr>
              <a:t>Walter R. Stahel (2019) – </a:t>
            </a:r>
            <a:r>
              <a:rPr lang="en-US" sz="900" b="0" strike="noStrike" spc="-1">
                <a:solidFill>
                  <a:srgbClr val="A6A6A6"/>
                </a:solidFill>
                <a:latin typeface="DejaVu Sans"/>
                <a:ea typeface="Roboto"/>
              </a:rPr>
              <a:t>The Circular Economy: A User’s Guide</a:t>
            </a:r>
            <a:r>
              <a:rPr lang="de-DE" sz="900" b="0" strike="noStrike" spc="-1">
                <a:solidFill>
                  <a:srgbClr val="A6A6A6"/>
                </a:solidFill>
                <a:latin typeface="DejaVu Sans"/>
                <a:ea typeface="Roboto"/>
              </a:rPr>
              <a:t>.</a:t>
            </a:r>
            <a:endParaRPr lang="en-GB" sz="900" b="0" strike="noStrike" spc="-1">
              <a:solidFill>
                <a:srgbClr val="000000"/>
              </a:solidFill>
              <a:latin typeface="Arial"/>
            </a:endParaRPr>
          </a:p>
        </p:txBody>
      </p:sp>
      <p:sp>
        <p:nvSpPr>
          <p:cNvPr id="345" name="CustomShape 3"/>
          <p:cNvSpPr/>
          <p:nvPr/>
        </p:nvSpPr>
        <p:spPr>
          <a:xfrm>
            <a:off x="335520" y="764640"/>
            <a:ext cx="10733040" cy="483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Circular (Industrial) Economy</a:t>
            </a:r>
            <a:endParaRPr lang="en-GB" sz="2400" b="0" strike="noStrike" spc="-1">
              <a:solidFill>
                <a:srgbClr val="000000"/>
              </a:solidFill>
              <a:latin typeface="Arial"/>
            </a:endParaRPr>
          </a:p>
        </p:txBody>
      </p:sp>
      <p:sp>
        <p:nvSpPr>
          <p:cNvPr id="346" name="CustomShape 4"/>
          <p:cNvSpPr/>
          <p:nvPr/>
        </p:nvSpPr>
        <p:spPr>
          <a:xfrm>
            <a:off x="432720" y="1148040"/>
            <a:ext cx="10338480" cy="479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Definition</a:t>
            </a:r>
            <a:endParaRPr lang="en-GB" sz="2200" b="0" strike="noStrike" spc="-1">
              <a:solidFill>
                <a:srgbClr val="000000"/>
              </a:solidFill>
              <a:latin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CustomShape 1"/>
          <p:cNvSpPr/>
          <p:nvPr/>
        </p:nvSpPr>
        <p:spPr>
          <a:xfrm>
            <a:off x="335520" y="2859120"/>
            <a:ext cx="10569240" cy="10126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marL="360" algn="ctr">
              <a:lnSpc>
                <a:spcPct val="100000"/>
              </a:lnSpc>
              <a:spcBef>
                <a:spcPts val="360"/>
              </a:spcBef>
            </a:pPr>
            <a:r>
              <a:rPr lang="de-DE" sz="1800" b="0" strike="noStrike" spc="-1">
                <a:solidFill>
                  <a:srgbClr val="000000"/>
                </a:solidFill>
                <a:latin typeface="DejaVu Sans"/>
                <a:ea typeface="DejaVu Sans"/>
              </a:rPr>
              <a:t>„D</a:t>
            </a:r>
            <a:r>
              <a:rPr lang="en-US" sz="1800" b="0" strike="noStrike" spc="-1">
                <a:solidFill>
                  <a:srgbClr val="000000"/>
                </a:solidFill>
                <a:latin typeface="DejaVu Sans"/>
                <a:ea typeface="DejaVu Sans"/>
              </a:rPr>
              <a:t>evelopment that meets the needs of the present without compromising the ability of future generations to meet their own needs.”</a:t>
            </a:r>
            <a:endParaRPr lang="en-GB" sz="1800" b="0" strike="noStrike" spc="-1">
              <a:solidFill>
                <a:srgbClr val="000000"/>
              </a:solidFill>
              <a:latin typeface="Arial"/>
            </a:endParaRPr>
          </a:p>
        </p:txBody>
      </p:sp>
      <p:sp>
        <p:nvSpPr>
          <p:cNvPr id="348" name="CustomShape 2"/>
          <p:cNvSpPr/>
          <p:nvPr/>
        </p:nvSpPr>
        <p:spPr>
          <a:xfrm>
            <a:off x="263520" y="6411600"/>
            <a:ext cx="1046556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DejaVu Sans"/>
                <a:ea typeface="Roboto"/>
              </a:rPr>
              <a:t>Report of the World Commission on Environment and Development: Our Common Future </a:t>
            </a:r>
            <a:r>
              <a:rPr lang="de-DE" sz="900" b="0" strike="noStrike" spc="-1">
                <a:solidFill>
                  <a:srgbClr val="A6A6A6"/>
                </a:solidFill>
                <a:latin typeface="DejaVu Sans"/>
                <a:ea typeface="Roboto"/>
              </a:rPr>
              <a:t>(1987) – http://www.un-documents.net/our-common-future.pdf </a:t>
            </a:r>
            <a:endParaRPr lang="en-GB" sz="900" b="0" strike="noStrike" spc="-1">
              <a:solidFill>
                <a:srgbClr val="000000"/>
              </a:solidFill>
              <a:latin typeface="Arial"/>
            </a:endParaRPr>
          </a:p>
        </p:txBody>
      </p:sp>
      <p:sp>
        <p:nvSpPr>
          <p:cNvPr id="349" name="CustomShape 3"/>
          <p:cNvSpPr/>
          <p:nvPr/>
        </p:nvSpPr>
        <p:spPr>
          <a:xfrm>
            <a:off x="335520" y="764640"/>
            <a:ext cx="10733040" cy="483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Circular Economy</a:t>
            </a:r>
            <a:endParaRPr lang="en-GB" sz="2400" b="0" strike="noStrike" spc="-1">
              <a:solidFill>
                <a:srgbClr val="000000"/>
              </a:solidFill>
              <a:latin typeface="Arial"/>
            </a:endParaRPr>
          </a:p>
        </p:txBody>
      </p:sp>
      <p:sp>
        <p:nvSpPr>
          <p:cNvPr id="350" name="CustomShape 4"/>
          <p:cNvSpPr/>
          <p:nvPr/>
        </p:nvSpPr>
        <p:spPr>
          <a:xfrm>
            <a:off x="432720" y="1148040"/>
            <a:ext cx="10338480" cy="479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Sustainability – Definition</a:t>
            </a:r>
            <a:endParaRPr lang="en-GB" sz="2200" b="0" strike="noStrike" spc="-1">
              <a:solidFill>
                <a:srgbClr val="000000"/>
              </a:solidFill>
              <a:latin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 name="CustomShape 1"/>
          <p:cNvSpPr/>
          <p:nvPr/>
        </p:nvSpPr>
        <p:spPr>
          <a:xfrm>
            <a:off x="263520" y="6411600"/>
            <a:ext cx="646524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Roboto"/>
                <a:ea typeface="Roboto"/>
              </a:rPr>
              <a:t>Image adapted from: Walter R. Stahel (2019) – </a:t>
            </a:r>
            <a:r>
              <a:rPr lang="en-US" sz="900" b="0" strike="noStrike" spc="-1">
                <a:solidFill>
                  <a:srgbClr val="A6A6A6"/>
                </a:solidFill>
                <a:latin typeface="Roboto"/>
                <a:ea typeface="Roboto"/>
              </a:rPr>
              <a:t>The Circular Economy: A User’s Guide</a:t>
            </a:r>
            <a:r>
              <a:rPr lang="de-DE"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352" name="Grafik 357"/>
          <p:cNvPicPr/>
          <p:nvPr/>
        </p:nvPicPr>
        <p:blipFill>
          <a:blip r:embed="rId2"/>
          <a:stretch/>
        </p:blipFill>
        <p:spPr>
          <a:xfrm>
            <a:off x="2549160" y="1371600"/>
            <a:ext cx="6819480" cy="5141160"/>
          </a:xfrm>
          <a:prstGeom prst="rect">
            <a:avLst/>
          </a:prstGeom>
          <a:ln w="0">
            <a:noFill/>
          </a:ln>
        </p:spPr>
      </p:pic>
      <p:sp>
        <p:nvSpPr>
          <p:cNvPr id="353" name="CustomShape 2"/>
          <p:cNvSpPr/>
          <p:nvPr/>
        </p:nvSpPr>
        <p:spPr>
          <a:xfrm>
            <a:off x="335520" y="764640"/>
            <a:ext cx="10733040" cy="483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Circular Economy</a:t>
            </a:r>
            <a:endParaRPr lang="en-GB" sz="2400" b="0" strike="noStrike" spc="-1">
              <a:solidFill>
                <a:srgbClr val="000000"/>
              </a:solidFill>
              <a:latin typeface="Arial"/>
            </a:endParaRPr>
          </a:p>
        </p:txBody>
      </p:sp>
      <p:sp>
        <p:nvSpPr>
          <p:cNvPr id="354" name="CustomShape 3"/>
          <p:cNvSpPr/>
          <p:nvPr/>
        </p:nvSpPr>
        <p:spPr>
          <a:xfrm>
            <a:off x="432720" y="1148040"/>
            <a:ext cx="10338480" cy="479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Characteristics</a:t>
            </a:r>
            <a:endParaRPr lang="en-GB" sz="2200" b="0" strike="noStrike" spc="-1">
              <a:solidFill>
                <a:srgbClr val="000000"/>
              </a:solidFill>
              <a:latin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CustomShape 1"/>
          <p:cNvSpPr/>
          <p:nvPr/>
        </p:nvSpPr>
        <p:spPr>
          <a:xfrm>
            <a:off x="263520" y="6411600"/>
            <a:ext cx="646524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Roboto"/>
                <a:ea typeface="Roboto"/>
              </a:rPr>
              <a:t>Image adapted from Walter R. Stahel (2019) – </a:t>
            </a:r>
            <a:r>
              <a:rPr lang="en-US" sz="900" b="0" strike="noStrike" spc="-1">
                <a:solidFill>
                  <a:srgbClr val="A6A6A6"/>
                </a:solidFill>
                <a:latin typeface="Roboto"/>
                <a:ea typeface="Roboto"/>
              </a:rPr>
              <a:t>The Circular Economy: A User’s Guide</a:t>
            </a:r>
            <a:r>
              <a:rPr lang="de-DE"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356" name="CustomShape 2"/>
          <p:cNvSpPr/>
          <p:nvPr/>
        </p:nvSpPr>
        <p:spPr>
          <a:xfrm>
            <a:off x="335520" y="1268280"/>
            <a:ext cx="4217400" cy="5025240"/>
          </a:xfrm>
          <a:prstGeom prst="rect">
            <a:avLst/>
          </a:prstGeom>
          <a:noFill/>
          <a:ln w="0">
            <a:solidFill>
              <a:srgbClr val="FFFFFF"/>
            </a:solid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360">
              <a:lnSpc>
                <a:spcPct val="100000"/>
              </a:lnSpc>
              <a:spcBef>
                <a:spcPts val="360"/>
              </a:spcBef>
            </a:pPr>
            <a:r>
              <a:rPr lang="en-US" sz="1800" b="0" strike="noStrike" spc="-1">
                <a:solidFill>
                  <a:srgbClr val="000000"/>
                </a:solidFill>
                <a:latin typeface="DejaVu Sans"/>
                <a:ea typeface="DejaVu Sans"/>
              </a:rPr>
              <a:t>Techno-commercial strategies to keep goods and components at highest value level through:</a:t>
            </a:r>
            <a:endParaRPr lang="en-GB" sz="1800" b="0" strike="noStrike" spc="-1">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lang="en-US" sz="1800" b="1" strike="noStrike" spc="-1">
                <a:solidFill>
                  <a:srgbClr val="000000"/>
                </a:solidFill>
                <a:latin typeface="DejaVu Sans"/>
                <a:ea typeface="DejaVu Sans"/>
              </a:rPr>
              <a:t>R</a:t>
            </a:r>
            <a:r>
              <a:rPr lang="en-US" sz="1800" b="0" strike="noStrike" spc="-1">
                <a:solidFill>
                  <a:srgbClr val="000000"/>
                </a:solidFill>
                <a:latin typeface="DejaVu Sans"/>
                <a:ea typeface="DejaVu Sans"/>
              </a:rPr>
              <a:t>euse</a:t>
            </a:r>
            <a:endParaRPr lang="en-GB" sz="1800" b="0" strike="noStrike" spc="-1">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lang="en-US" sz="1800" b="1" strike="noStrike" spc="-1">
                <a:solidFill>
                  <a:srgbClr val="000000"/>
                </a:solidFill>
                <a:latin typeface="DejaVu Sans"/>
                <a:ea typeface="DejaVu Sans"/>
              </a:rPr>
              <a:t>R</a:t>
            </a:r>
            <a:r>
              <a:rPr lang="en-US" sz="1800" b="0" strike="noStrike" spc="-1">
                <a:solidFill>
                  <a:srgbClr val="000000"/>
                </a:solidFill>
                <a:latin typeface="DejaVu Sans"/>
                <a:ea typeface="DejaVu Sans"/>
              </a:rPr>
              <a:t>epair</a:t>
            </a:r>
            <a:endParaRPr lang="en-GB" sz="1800" b="0" strike="noStrike" spc="-1">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lang="en-US" sz="1800" b="1" strike="noStrike" spc="-1">
                <a:solidFill>
                  <a:srgbClr val="000000"/>
                </a:solidFill>
                <a:latin typeface="DejaVu Sans"/>
                <a:ea typeface="DejaVu Sans"/>
              </a:rPr>
              <a:t>R</a:t>
            </a:r>
            <a:r>
              <a:rPr lang="en-US" sz="1800" b="0" strike="noStrike" spc="-1">
                <a:solidFill>
                  <a:srgbClr val="000000"/>
                </a:solidFill>
                <a:latin typeface="DejaVu Sans"/>
                <a:ea typeface="DejaVu Sans"/>
              </a:rPr>
              <a:t>emarket</a:t>
            </a:r>
            <a:endParaRPr lang="en-GB" sz="1800" b="0" strike="noStrike" spc="-1">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lang="en-US" sz="1800" b="1" strike="noStrike" spc="-1">
                <a:solidFill>
                  <a:srgbClr val="000000"/>
                </a:solidFill>
                <a:latin typeface="DejaVu Sans"/>
                <a:ea typeface="DejaVu Sans"/>
              </a:rPr>
              <a:t>R</a:t>
            </a:r>
            <a:r>
              <a:rPr lang="en-US" sz="1800" b="0" strike="noStrike" spc="-1">
                <a:solidFill>
                  <a:srgbClr val="000000"/>
                </a:solidFill>
                <a:latin typeface="DejaVu Sans"/>
                <a:ea typeface="DejaVu Sans"/>
              </a:rPr>
              <a:t>emanufacture</a:t>
            </a:r>
            <a:endParaRPr lang="en-GB" sz="1800" b="0" strike="noStrike" spc="-1">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lang="en-US" sz="1800" b="1" strike="noStrike" spc="-1">
                <a:solidFill>
                  <a:srgbClr val="000000"/>
                </a:solidFill>
                <a:latin typeface="DejaVu Sans"/>
                <a:ea typeface="DejaVu Sans"/>
              </a:rPr>
              <a:t>R</a:t>
            </a:r>
            <a:r>
              <a:rPr lang="en-US" sz="1800" b="0" strike="noStrike" spc="-1">
                <a:solidFill>
                  <a:srgbClr val="000000"/>
                </a:solidFill>
                <a:latin typeface="DejaVu Sans"/>
                <a:ea typeface="DejaVu Sans"/>
              </a:rPr>
              <a:t>e-refine</a:t>
            </a:r>
            <a:endParaRPr lang="en-GB" sz="1800" b="0" strike="noStrike" spc="-1">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lang="en-US" sz="1800" b="1" strike="noStrike" spc="-1">
                <a:solidFill>
                  <a:srgbClr val="000000"/>
                </a:solidFill>
                <a:latin typeface="DejaVu Sans"/>
                <a:ea typeface="DejaVu Sans"/>
              </a:rPr>
              <a:t>R</a:t>
            </a:r>
            <a:r>
              <a:rPr lang="en-US" sz="1800" b="0" strike="noStrike" spc="-1">
                <a:solidFill>
                  <a:srgbClr val="000000"/>
                </a:solidFill>
                <a:latin typeface="DejaVu Sans"/>
                <a:ea typeface="DejaVu Sans"/>
              </a:rPr>
              <a:t>eprogramme goods</a:t>
            </a:r>
            <a:endParaRPr lang="en-GB" sz="1800" b="0" strike="noStrike" spc="-1">
              <a:solidFill>
                <a:srgbClr val="000000"/>
              </a:solidFill>
              <a:latin typeface="Arial"/>
            </a:endParaRPr>
          </a:p>
        </p:txBody>
      </p:sp>
      <p:pic>
        <p:nvPicPr>
          <p:cNvPr id="357" name="Grafik 362"/>
          <p:cNvPicPr/>
          <p:nvPr/>
        </p:nvPicPr>
        <p:blipFill>
          <a:blip r:embed="rId2"/>
          <a:stretch/>
        </p:blipFill>
        <p:spPr>
          <a:xfrm>
            <a:off x="4983120" y="360000"/>
            <a:ext cx="7126200" cy="6120360"/>
          </a:xfrm>
          <a:prstGeom prst="rect">
            <a:avLst/>
          </a:prstGeom>
          <a:ln w="0">
            <a:noFill/>
          </a:ln>
        </p:spPr>
      </p:pic>
      <p:sp>
        <p:nvSpPr>
          <p:cNvPr id="358" name="CustomShape 3"/>
          <p:cNvSpPr/>
          <p:nvPr/>
        </p:nvSpPr>
        <p:spPr>
          <a:xfrm>
            <a:off x="335520" y="764640"/>
            <a:ext cx="10733040" cy="483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Circular Economy</a:t>
            </a:r>
            <a:endParaRPr lang="en-GB" sz="2400" b="0" strike="noStrike" spc="-1">
              <a:solidFill>
                <a:srgbClr val="000000"/>
              </a:solidFill>
              <a:latin typeface="Arial"/>
            </a:endParaRPr>
          </a:p>
        </p:txBody>
      </p:sp>
      <p:sp>
        <p:nvSpPr>
          <p:cNvPr id="359" name="CustomShape 4"/>
          <p:cNvSpPr/>
          <p:nvPr/>
        </p:nvSpPr>
        <p:spPr>
          <a:xfrm>
            <a:off x="432720" y="1148040"/>
            <a:ext cx="10338480" cy="479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The Era of R</a:t>
            </a:r>
            <a:endParaRPr lang="en-GB" sz="2200" b="0" strike="noStrike" spc="-1">
              <a:solidFill>
                <a:srgbClr val="000000"/>
              </a:solidFill>
              <a:latin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 name="CustomShape 1"/>
          <p:cNvSpPr/>
          <p:nvPr/>
        </p:nvSpPr>
        <p:spPr>
          <a:xfrm>
            <a:off x="335520" y="1268280"/>
            <a:ext cx="4217400" cy="5025240"/>
          </a:xfrm>
          <a:prstGeom prst="rect">
            <a:avLst/>
          </a:prstGeom>
          <a:noFill/>
          <a:ln w="0">
            <a:solidFill>
              <a:srgbClr val="FFFFFF"/>
            </a:solid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360">
              <a:lnSpc>
                <a:spcPct val="100000"/>
              </a:lnSpc>
              <a:spcBef>
                <a:spcPts val="360"/>
              </a:spcBef>
            </a:pPr>
            <a:r>
              <a:rPr lang="en-US" sz="1800" b="0" strike="noStrike" spc="-1">
                <a:solidFill>
                  <a:srgbClr val="000000"/>
                </a:solidFill>
                <a:latin typeface="DejaVu Sans"/>
                <a:ea typeface="DejaVu Sans"/>
              </a:rPr>
              <a:t>Technologies and actions to recover atoms and molecules at highest quality (purity and value) level as pure as virgin:</a:t>
            </a:r>
            <a:endParaRPr lang="en-GB" sz="1800" b="0" strike="noStrike" spc="-1">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lang="en-US" sz="1800" b="1" strike="noStrike" spc="-1">
                <a:solidFill>
                  <a:srgbClr val="000000"/>
                </a:solidFill>
                <a:latin typeface="DejaVu Sans"/>
                <a:ea typeface="DejaVu Sans"/>
              </a:rPr>
              <a:t>D</a:t>
            </a:r>
            <a:r>
              <a:rPr lang="en-US" sz="1800" b="0" strike="noStrike" spc="-1">
                <a:solidFill>
                  <a:srgbClr val="000000"/>
                </a:solidFill>
                <a:latin typeface="DejaVu Sans"/>
                <a:ea typeface="DejaVu Sans"/>
              </a:rPr>
              <a:t>e-polymerise</a:t>
            </a:r>
            <a:endParaRPr lang="en-GB" sz="1800" b="0" strike="noStrike" spc="-1">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lang="en-US" sz="1800" b="1" strike="noStrike" spc="-1">
                <a:solidFill>
                  <a:srgbClr val="000000"/>
                </a:solidFill>
                <a:latin typeface="DejaVu Sans"/>
                <a:ea typeface="DejaVu Sans"/>
              </a:rPr>
              <a:t>D</a:t>
            </a:r>
            <a:r>
              <a:rPr lang="en-US" sz="1800" b="0" strike="noStrike" spc="-1">
                <a:solidFill>
                  <a:srgbClr val="000000"/>
                </a:solidFill>
                <a:latin typeface="DejaVu Sans"/>
                <a:ea typeface="DejaVu Sans"/>
              </a:rPr>
              <a:t>e-alloy</a:t>
            </a:r>
            <a:endParaRPr lang="en-GB" sz="1800" b="0" strike="noStrike" spc="-1">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lang="en-US" sz="1800" b="1" strike="noStrike" spc="-1">
                <a:solidFill>
                  <a:srgbClr val="000000"/>
                </a:solidFill>
                <a:latin typeface="DejaVu Sans"/>
                <a:ea typeface="DejaVu Sans"/>
              </a:rPr>
              <a:t>D</a:t>
            </a:r>
            <a:r>
              <a:rPr lang="en-US" sz="1800" b="0" strike="noStrike" spc="-1">
                <a:solidFill>
                  <a:srgbClr val="000000"/>
                </a:solidFill>
                <a:latin typeface="DejaVu Sans"/>
                <a:ea typeface="DejaVu Sans"/>
              </a:rPr>
              <a:t>e-laminate</a:t>
            </a:r>
            <a:endParaRPr lang="en-GB" sz="1800" b="0" strike="noStrike" spc="-1">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lang="en-US" sz="1800" b="1" strike="noStrike" spc="-1">
                <a:solidFill>
                  <a:srgbClr val="000000"/>
                </a:solidFill>
                <a:latin typeface="DejaVu Sans"/>
                <a:ea typeface="DejaVu Sans"/>
              </a:rPr>
              <a:t>D</a:t>
            </a:r>
            <a:r>
              <a:rPr lang="en-US" sz="1800" b="0" strike="noStrike" spc="-1">
                <a:solidFill>
                  <a:srgbClr val="000000"/>
                </a:solidFill>
                <a:latin typeface="DejaVu Sans"/>
                <a:ea typeface="DejaVu Sans"/>
              </a:rPr>
              <a:t>e-vulcanise</a:t>
            </a:r>
            <a:endParaRPr lang="en-GB" sz="1800" b="0" strike="noStrike" spc="-1">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lang="en-US" sz="1800" b="1" strike="noStrike" spc="-1">
                <a:solidFill>
                  <a:srgbClr val="000000"/>
                </a:solidFill>
                <a:latin typeface="DejaVu Sans"/>
                <a:ea typeface="DejaVu Sans"/>
              </a:rPr>
              <a:t>D</a:t>
            </a:r>
            <a:r>
              <a:rPr lang="en-US" sz="1800" b="0" strike="noStrike" spc="-1">
                <a:solidFill>
                  <a:srgbClr val="000000"/>
                </a:solidFill>
                <a:latin typeface="DejaVu Sans"/>
                <a:ea typeface="DejaVu Sans"/>
              </a:rPr>
              <a:t>e-coat materials</a:t>
            </a:r>
            <a:endParaRPr lang="en-GB" sz="1800" b="0" strike="noStrike" spc="-1">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lang="en-US" sz="1800" b="1" strike="noStrike" spc="-1">
                <a:solidFill>
                  <a:srgbClr val="000000"/>
                </a:solidFill>
                <a:latin typeface="DejaVu Sans"/>
                <a:ea typeface="DejaVu Sans"/>
              </a:rPr>
              <a:t>D</a:t>
            </a:r>
            <a:r>
              <a:rPr lang="en-US" sz="1800" b="0" strike="noStrike" spc="-1">
                <a:solidFill>
                  <a:srgbClr val="000000"/>
                </a:solidFill>
                <a:latin typeface="DejaVu Sans"/>
                <a:ea typeface="DejaVu Sans"/>
              </a:rPr>
              <a:t>e-construct high-rise buildings and major infrastructure</a:t>
            </a:r>
            <a:endParaRPr lang="en-GB" sz="1800" b="0" strike="noStrike" spc="-1">
              <a:solidFill>
                <a:srgbClr val="000000"/>
              </a:solidFill>
              <a:latin typeface="Arial"/>
            </a:endParaRPr>
          </a:p>
        </p:txBody>
      </p:sp>
      <p:sp>
        <p:nvSpPr>
          <p:cNvPr id="361" name="CustomShape 2"/>
          <p:cNvSpPr/>
          <p:nvPr/>
        </p:nvSpPr>
        <p:spPr>
          <a:xfrm>
            <a:off x="263520" y="6411600"/>
            <a:ext cx="646524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Roboto"/>
                <a:ea typeface="Roboto"/>
              </a:rPr>
              <a:t>Image adapted from Walter R. Stahel (2019) – </a:t>
            </a:r>
            <a:r>
              <a:rPr lang="en-US" sz="900" b="0" strike="noStrike" spc="-1">
                <a:solidFill>
                  <a:srgbClr val="A6A6A6"/>
                </a:solidFill>
                <a:latin typeface="Roboto"/>
                <a:ea typeface="Roboto"/>
              </a:rPr>
              <a:t>The Circular Economy: A User’s Guide</a:t>
            </a:r>
            <a:r>
              <a:rPr lang="de-DE"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362" name="Grafik 367"/>
          <p:cNvPicPr/>
          <p:nvPr/>
        </p:nvPicPr>
        <p:blipFill>
          <a:blip r:embed="rId2"/>
          <a:stretch/>
        </p:blipFill>
        <p:spPr>
          <a:xfrm>
            <a:off x="4983120" y="360000"/>
            <a:ext cx="7126560" cy="6118200"/>
          </a:xfrm>
          <a:prstGeom prst="rect">
            <a:avLst/>
          </a:prstGeom>
          <a:ln w="0">
            <a:noFill/>
          </a:ln>
        </p:spPr>
      </p:pic>
      <p:sp>
        <p:nvSpPr>
          <p:cNvPr id="363" name="CustomShape 3"/>
          <p:cNvSpPr/>
          <p:nvPr/>
        </p:nvSpPr>
        <p:spPr>
          <a:xfrm>
            <a:off x="335520" y="764640"/>
            <a:ext cx="10733040" cy="483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Circular Economy</a:t>
            </a:r>
            <a:endParaRPr lang="en-GB" sz="2400" b="0" strike="noStrike" spc="-1">
              <a:solidFill>
                <a:srgbClr val="000000"/>
              </a:solidFill>
              <a:latin typeface="Arial"/>
            </a:endParaRPr>
          </a:p>
        </p:txBody>
      </p:sp>
      <p:sp>
        <p:nvSpPr>
          <p:cNvPr id="364" name="CustomShape 4"/>
          <p:cNvSpPr/>
          <p:nvPr/>
        </p:nvSpPr>
        <p:spPr>
          <a:xfrm>
            <a:off x="432720" y="1148040"/>
            <a:ext cx="10338480" cy="479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The Era of D</a:t>
            </a:r>
            <a:endParaRPr lang="en-GB" sz="2200" b="0" strike="noStrike" spc="-1">
              <a:solidFill>
                <a:srgbClr val="000000"/>
              </a:solidFill>
              <a:latin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5" name="Grafik 370"/>
          <p:cNvPicPr/>
          <p:nvPr/>
        </p:nvPicPr>
        <p:blipFill>
          <a:blip r:embed="rId2"/>
          <a:stretch/>
        </p:blipFill>
        <p:spPr>
          <a:xfrm>
            <a:off x="1753920" y="1262520"/>
            <a:ext cx="8220240" cy="5096520"/>
          </a:xfrm>
          <a:prstGeom prst="rect">
            <a:avLst/>
          </a:prstGeom>
          <a:ln w="0">
            <a:noFill/>
          </a:ln>
        </p:spPr>
      </p:pic>
      <p:sp>
        <p:nvSpPr>
          <p:cNvPr id="366" name="CustomShape 1"/>
          <p:cNvSpPr/>
          <p:nvPr/>
        </p:nvSpPr>
        <p:spPr>
          <a:xfrm>
            <a:off x="263520" y="6411600"/>
            <a:ext cx="646524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Roboto"/>
                <a:ea typeface="Roboto"/>
              </a:rPr>
              <a:t>Image adapted from Walter R. Stahel (2019) – </a:t>
            </a:r>
            <a:r>
              <a:rPr lang="en-US" sz="900" b="0" strike="noStrike" spc="-1">
                <a:solidFill>
                  <a:srgbClr val="A6A6A6"/>
                </a:solidFill>
                <a:latin typeface="Roboto"/>
                <a:ea typeface="Roboto"/>
              </a:rPr>
              <a:t>The Circular Economy: A User’s Guide</a:t>
            </a:r>
            <a:r>
              <a:rPr lang="de-DE"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367" name="CustomShape 2"/>
          <p:cNvSpPr/>
          <p:nvPr/>
        </p:nvSpPr>
        <p:spPr>
          <a:xfrm>
            <a:off x="335520" y="764640"/>
            <a:ext cx="10733040" cy="483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Circular Economy</a:t>
            </a:r>
            <a:endParaRPr lang="en-GB" sz="2400" b="0" strike="noStrike" spc="-1">
              <a:solidFill>
                <a:srgbClr val="000000"/>
              </a:solidFill>
              <a:latin typeface="Arial"/>
            </a:endParaRPr>
          </a:p>
        </p:txBody>
      </p:sp>
      <p:sp>
        <p:nvSpPr>
          <p:cNvPr id="368" name="CustomShape 3"/>
          <p:cNvSpPr/>
          <p:nvPr/>
        </p:nvSpPr>
        <p:spPr>
          <a:xfrm>
            <a:off x="432720" y="1148040"/>
            <a:ext cx="10338480" cy="479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End-of-Life – Reuse or Recycle?</a:t>
            </a:r>
            <a:endParaRPr lang="en-GB" sz="2200" b="0" strike="noStrike" spc="-1">
              <a:solidFill>
                <a:srgbClr val="000000"/>
              </a:solidFill>
              <a:latin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335520" y="1679400"/>
            <a:ext cx="5180760" cy="4722120"/>
          </a:xfrm>
          <a:prstGeom prst="rect">
            <a:avLst/>
          </a:prstGeom>
          <a:noFill/>
          <a:ln w="0">
            <a:solidFill>
              <a:srgbClr val="FFFFFF"/>
            </a:solid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spcBef>
                <a:spcPts val="360"/>
              </a:spcBef>
            </a:pPr>
            <a:endParaRPr lang="en-GB" sz="1800" b="0" strike="noStrike" spc="-1">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lang="en-US" sz="1800" b="1" strike="noStrike" spc="-1">
                <a:solidFill>
                  <a:srgbClr val="000000"/>
                </a:solidFill>
                <a:latin typeface="DejaVu Sans"/>
                <a:ea typeface="DejaVu Sans"/>
              </a:rPr>
              <a:t>Linear Economy: </a:t>
            </a:r>
            <a:r>
              <a:rPr lang="en-US" sz="1800" b="0" strike="noStrike" spc="-1">
                <a:solidFill>
                  <a:srgbClr val="000000"/>
                </a:solidFill>
                <a:latin typeface="DejaVu Sans"/>
                <a:ea typeface="DejaVu Sans"/>
              </a:rPr>
              <a:t>Low hr/kg (labor input per weight) ratios, coherent with mass production in highly mechanized processes, and low to medium €/kg (value per weight) ratios, in a range from basic materials like cement to smart goods like USB memory sticks</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lang="en-US" sz="1800" b="1" strike="noStrike" spc="-1">
                <a:solidFill>
                  <a:srgbClr val="000000"/>
                </a:solidFill>
                <a:latin typeface="DejaVu Sans"/>
                <a:ea typeface="DejaVu Sans"/>
              </a:rPr>
              <a:t>Circular Economy: </a:t>
            </a:r>
            <a:r>
              <a:rPr lang="en-US" sz="1800" b="0" strike="noStrike" spc="-1">
                <a:solidFill>
                  <a:srgbClr val="000000"/>
                </a:solidFill>
                <a:latin typeface="DejaVu Sans"/>
                <a:ea typeface="DejaVu Sans"/>
              </a:rPr>
              <a:t>Higher hr/kg and €/kg ratios for reuse, remanufacture and selling performance (goods as a service), in a group with new technologies, such as life sciences and nanotechnologies, which by nature produce dematerialized objects.</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pic>
        <p:nvPicPr>
          <p:cNvPr id="370" name="Grafik 375"/>
          <p:cNvPicPr/>
          <p:nvPr/>
        </p:nvPicPr>
        <p:blipFill>
          <a:blip r:embed="rId2"/>
          <a:stretch/>
        </p:blipFill>
        <p:spPr>
          <a:xfrm>
            <a:off x="5525640" y="1679400"/>
            <a:ext cx="5934240" cy="4812480"/>
          </a:xfrm>
          <a:prstGeom prst="rect">
            <a:avLst/>
          </a:prstGeom>
          <a:ln w="0">
            <a:noFill/>
          </a:ln>
        </p:spPr>
      </p:pic>
      <p:sp>
        <p:nvSpPr>
          <p:cNvPr id="371" name="CustomShape 2"/>
          <p:cNvSpPr/>
          <p:nvPr/>
        </p:nvSpPr>
        <p:spPr>
          <a:xfrm>
            <a:off x="263520" y="6411600"/>
            <a:ext cx="646524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Roboto"/>
                <a:ea typeface="Roboto"/>
              </a:rPr>
              <a:t>Image adapted from Walter R. Stahel (2019) – </a:t>
            </a:r>
            <a:r>
              <a:rPr lang="en-US" sz="900" b="0" strike="noStrike" spc="-1">
                <a:solidFill>
                  <a:srgbClr val="A6A6A6"/>
                </a:solidFill>
                <a:latin typeface="Roboto"/>
                <a:ea typeface="Roboto"/>
              </a:rPr>
              <a:t>The Circular Economy: A User’s Guide</a:t>
            </a:r>
            <a:r>
              <a:rPr lang="de-DE"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372" name="CustomShape 3"/>
          <p:cNvSpPr/>
          <p:nvPr/>
        </p:nvSpPr>
        <p:spPr>
          <a:xfrm>
            <a:off x="335520" y="764640"/>
            <a:ext cx="10733040" cy="483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Circular Economy</a:t>
            </a:r>
            <a:endParaRPr lang="en-GB" sz="2400" b="0" strike="noStrike" spc="-1">
              <a:solidFill>
                <a:srgbClr val="000000"/>
              </a:solidFill>
              <a:latin typeface="Arial"/>
            </a:endParaRPr>
          </a:p>
        </p:txBody>
      </p:sp>
      <p:sp>
        <p:nvSpPr>
          <p:cNvPr id="373" name="CustomShape 4"/>
          <p:cNvSpPr/>
          <p:nvPr/>
        </p:nvSpPr>
        <p:spPr>
          <a:xfrm>
            <a:off x="432720" y="1148040"/>
            <a:ext cx="10338480" cy="479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More Wealth/Jobs From Less Resource Consumption</a:t>
            </a:r>
            <a:endParaRPr lang="en-GB" sz="2200" b="0" strike="noStrike" spc="-1">
              <a:solidFill>
                <a:srgbClr val="000000"/>
              </a:solidFill>
              <a:latin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4" name="Grafik 379"/>
          <p:cNvPicPr/>
          <p:nvPr/>
        </p:nvPicPr>
        <p:blipFill>
          <a:blip r:embed="rId2"/>
          <a:stretch/>
        </p:blipFill>
        <p:spPr>
          <a:xfrm>
            <a:off x="1828800" y="1786320"/>
            <a:ext cx="8220240" cy="4615920"/>
          </a:xfrm>
          <a:prstGeom prst="rect">
            <a:avLst/>
          </a:prstGeom>
          <a:ln w="0">
            <a:noFill/>
          </a:ln>
        </p:spPr>
      </p:pic>
      <p:sp>
        <p:nvSpPr>
          <p:cNvPr id="375" name="CustomShape 1"/>
          <p:cNvSpPr/>
          <p:nvPr/>
        </p:nvSpPr>
        <p:spPr>
          <a:xfrm>
            <a:off x="263520" y="6411600"/>
            <a:ext cx="646524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Roboto"/>
                <a:ea typeface="Roboto"/>
              </a:rPr>
              <a:t>Image adapted from Walter R. Stahel (2019) – </a:t>
            </a:r>
            <a:r>
              <a:rPr lang="en-US" sz="900" b="0" strike="noStrike" spc="-1">
                <a:solidFill>
                  <a:srgbClr val="A6A6A6"/>
                </a:solidFill>
                <a:latin typeface="Roboto"/>
                <a:ea typeface="Roboto"/>
              </a:rPr>
              <a:t>The Circular Economy: A User’s Guide</a:t>
            </a:r>
            <a:r>
              <a:rPr lang="de-DE"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376" name="CustomShape 2"/>
          <p:cNvSpPr/>
          <p:nvPr/>
        </p:nvSpPr>
        <p:spPr>
          <a:xfrm>
            <a:off x="335520" y="764640"/>
            <a:ext cx="10733040" cy="483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Circular Economy</a:t>
            </a:r>
            <a:endParaRPr lang="en-GB" sz="2400" b="0" strike="noStrike" spc="-1">
              <a:solidFill>
                <a:srgbClr val="000000"/>
              </a:solidFill>
              <a:latin typeface="Arial"/>
            </a:endParaRPr>
          </a:p>
        </p:txBody>
      </p:sp>
      <p:sp>
        <p:nvSpPr>
          <p:cNvPr id="377" name="CustomShape 3"/>
          <p:cNvSpPr/>
          <p:nvPr/>
        </p:nvSpPr>
        <p:spPr>
          <a:xfrm>
            <a:off x="432720" y="1148040"/>
            <a:ext cx="10338480" cy="479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New Engine vs. Remanufacturing A Car Engine</a:t>
            </a:r>
            <a:endParaRPr lang="en-GB" sz="2200" b="0" strike="noStrike" spc="-1">
              <a:solidFill>
                <a:srgbClr val="000000"/>
              </a:solidFill>
              <a:latin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 name="CustomShape 1"/>
          <p:cNvSpPr/>
          <p:nvPr/>
        </p:nvSpPr>
        <p:spPr>
          <a:xfrm>
            <a:off x="335520" y="764640"/>
            <a:ext cx="10732320" cy="4831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Circular Economy</a:t>
            </a:r>
            <a:endParaRPr lang="en-GB" sz="2400" b="0" strike="noStrike" spc="-1">
              <a:solidFill>
                <a:srgbClr val="000000"/>
              </a:solidFill>
              <a:latin typeface="Arial"/>
            </a:endParaRPr>
          </a:p>
        </p:txBody>
      </p:sp>
      <p:sp>
        <p:nvSpPr>
          <p:cNvPr id="379" name="CustomShape 2"/>
          <p:cNvSpPr/>
          <p:nvPr/>
        </p:nvSpPr>
        <p:spPr>
          <a:xfrm>
            <a:off x="432720" y="1148040"/>
            <a:ext cx="10337760" cy="4784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Business Model Characteristics</a:t>
            </a:r>
            <a:endParaRPr lang="en-GB" sz="2200" b="0" strike="noStrike" spc="-1">
              <a:solidFill>
                <a:srgbClr val="000000"/>
              </a:solidFill>
              <a:latin typeface="Arial"/>
            </a:endParaRPr>
          </a:p>
        </p:txBody>
      </p:sp>
      <p:sp>
        <p:nvSpPr>
          <p:cNvPr id="380" name="CustomShape 3"/>
          <p:cNvSpPr/>
          <p:nvPr/>
        </p:nvSpPr>
        <p:spPr>
          <a:xfrm>
            <a:off x="263520" y="6411600"/>
            <a:ext cx="979056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Image adapted from: M. Jaeger-Erben, F. Hofmann (2019) – Kreislaufwirtschaft - Ein Ausweg aus der sozial-ökologischen Krise? –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381" name="CustomShape 4"/>
          <p:cNvSpPr/>
          <p:nvPr/>
        </p:nvSpPr>
        <p:spPr>
          <a:xfrm>
            <a:off x="3291480" y="5886360"/>
            <a:ext cx="250560" cy="352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1800" b="0" strike="noStrike" spc="-1">
                <a:solidFill>
                  <a:srgbClr val="000000"/>
                </a:solidFill>
                <a:latin typeface="DejaVu Sans"/>
                <a:ea typeface="DejaVu Sans"/>
              </a:rPr>
              <a:t> </a:t>
            </a:r>
            <a:endParaRPr lang="en-GB" sz="1800" b="0" strike="noStrike" spc="-1">
              <a:solidFill>
                <a:srgbClr val="000000"/>
              </a:solidFill>
              <a:latin typeface="Arial"/>
            </a:endParaRPr>
          </a:p>
        </p:txBody>
      </p:sp>
      <p:pic>
        <p:nvPicPr>
          <p:cNvPr id="382" name="Grafik 387"/>
          <p:cNvPicPr/>
          <p:nvPr/>
        </p:nvPicPr>
        <p:blipFill>
          <a:blip r:embed="rId3"/>
          <a:stretch/>
        </p:blipFill>
        <p:spPr>
          <a:xfrm>
            <a:off x="1371600" y="1965960"/>
            <a:ext cx="8988120" cy="3517200"/>
          </a:xfrm>
          <a:prstGeom prst="rect">
            <a:avLst/>
          </a:prstGeom>
          <a:ln w="0">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CustomShape 1"/>
          <p:cNvSpPr/>
          <p:nvPr/>
        </p:nvSpPr>
        <p:spPr>
          <a:xfrm>
            <a:off x="335520" y="764640"/>
            <a:ext cx="10733040" cy="483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de-DE" sz="2400" b="1" strike="noStrike" spc="-1">
                <a:solidFill>
                  <a:srgbClr val="000000"/>
                </a:solidFill>
                <a:latin typeface="Arial Unicode MS"/>
                <a:ea typeface="DejaVu Sans"/>
              </a:rPr>
              <a:t>Course Evaluation</a:t>
            </a:r>
            <a:endParaRPr lang="en-GB" sz="2400" b="0" strike="noStrike" spc="-1">
              <a:solidFill>
                <a:srgbClr val="000000"/>
              </a:solidFill>
              <a:latin typeface="Arial"/>
            </a:endParaRPr>
          </a:p>
        </p:txBody>
      </p:sp>
      <p:sp>
        <p:nvSpPr>
          <p:cNvPr id="236" name="CustomShape 2"/>
          <p:cNvSpPr/>
          <p:nvPr/>
        </p:nvSpPr>
        <p:spPr>
          <a:xfrm>
            <a:off x="487800" y="1420920"/>
            <a:ext cx="5595120" cy="5035680"/>
          </a:xfrm>
          <a:prstGeom prst="rect">
            <a:avLst/>
          </a:prstGeom>
          <a:noFill/>
          <a:ln w="0">
            <a:solidFill>
              <a:srgbClr val="FFFFFF"/>
            </a:solid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spcBef>
                <a:spcPts val="360"/>
              </a:spcBef>
            </a:pPr>
            <a:endParaRPr lang="en-GB" sz="1800" b="0" strike="noStrike" spc="-1">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lang="de-DE" sz="1800" b="0" strike="noStrike" spc="-1">
                <a:solidFill>
                  <a:srgbClr val="000000"/>
                </a:solidFill>
                <a:latin typeface="Arial"/>
                <a:ea typeface="DejaVu Sans"/>
              </a:rPr>
              <a:t>Link: </a:t>
            </a:r>
            <a:r>
              <a:rPr lang="de-DE" sz="1800" b="0" u="sng" strike="noStrike" spc="-1">
                <a:solidFill>
                  <a:srgbClr val="0000FF"/>
                </a:solidFill>
                <a:uFillTx/>
                <a:latin typeface="Arial"/>
                <a:ea typeface="DejaVu Sans"/>
                <a:hlinkClick r:id="rId2"/>
              </a:rPr>
              <a:t>Click Me</a:t>
            </a:r>
            <a:r>
              <a:rPr lang="de-DE" sz="1800" b="0" strike="noStrike" spc="-1">
                <a:solidFill>
                  <a:srgbClr val="000000"/>
                </a:solidFill>
                <a:latin typeface="Arial"/>
                <a:ea typeface="DejaVu Sans"/>
              </a:rPr>
              <a:t>	 </a:t>
            </a:r>
            <a:endParaRPr lang="en-GB" sz="1800" b="0" strike="noStrike" spc="-1">
              <a:solidFill>
                <a:srgbClr val="000000"/>
              </a:solidFill>
              <a:latin typeface="Arial"/>
            </a:endParaRPr>
          </a:p>
        </p:txBody>
      </p:sp>
      <p:pic>
        <p:nvPicPr>
          <p:cNvPr id="237" name="Picture 2" descr="part1"/>
          <p:cNvPicPr/>
          <p:nvPr/>
        </p:nvPicPr>
        <p:blipFill>
          <a:blip r:embed="rId3"/>
          <a:stretch/>
        </p:blipFill>
        <p:spPr>
          <a:xfrm>
            <a:off x="6108840" y="1420920"/>
            <a:ext cx="4619160" cy="4619160"/>
          </a:xfrm>
          <a:prstGeom prst="rect">
            <a:avLst/>
          </a:prstGeom>
          <a:ln w="0">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3" name="CustomShape 1"/>
          <p:cNvSpPr/>
          <p:nvPr/>
        </p:nvSpPr>
        <p:spPr>
          <a:xfrm>
            <a:off x="335520" y="764640"/>
            <a:ext cx="10732320" cy="4831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Circular Economy</a:t>
            </a:r>
            <a:endParaRPr lang="en-GB" sz="2400" b="0" strike="noStrike" spc="-1">
              <a:solidFill>
                <a:srgbClr val="000000"/>
              </a:solidFill>
              <a:latin typeface="Arial"/>
            </a:endParaRPr>
          </a:p>
        </p:txBody>
      </p:sp>
      <p:sp>
        <p:nvSpPr>
          <p:cNvPr id="384" name="CustomShape 2"/>
          <p:cNvSpPr/>
          <p:nvPr/>
        </p:nvSpPr>
        <p:spPr>
          <a:xfrm>
            <a:off x="263520" y="6411600"/>
            <a:ext cx="979056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Image adapted from: M. Jaeger-Erben, F. Hofmann (2019) – Kreislaufwirtschaft - Ein Ausweg aus der sozial-ökologischen Krise? –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 </a:t>
            </a:r>
            <a:endParaRPr lang="en-GB" sz="900" b="0" strike="noStrike" spc="-1">
              <a:solidFill>
                <a:srgbClr val="000000"/>
              </a:solidFill>
              <a:latin typeface="Arial"/>
            </a:endParaRPr>
          </a:p>
        </p:txBody>
      </p:sp>
      <p:pic>
        <p:nvPicPr>
          <p:cNvPr id="385" name="Grafik 390"/>
          <p:cNvPicPr/>
          <p:nvPr/>
        </p:nvPicPr>
        <p:blipFill>
          <a:blip r:embed="rId3"/>
          <a:stretch/>
        </p:blipFill>
        <p:spPr>
          <a:xfrm>
            <a:off x="2514600" y="1371600"/>
            <a:ext cx="6747120" cy="4982400"/>
          </a:xfrm>
          <a:prstGeom prst="rect">
            <a:avLst/>
          </a:prstGeom>
          <a:ln w="0">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6" name="CustomShape 1"/>
          <p:cNvSpPr/>
          <p:nvPr/>
        </p:nvSpPr>
        <p:spPr>
          <a:xfrm>
            <a:off x="335520" y="4406760"/>
            <a:ext cx="10728360" cy="1337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a:solidFill>
                  <a:srgbClr val="008C4F"/>
                </a:solidFill>
                <a:latin typeface="Arial Unicode MS"/>
                <a:ea typeface="DejaVu Sans"/>
              </a:rPr>
              <a:t>Performance Economy</a:t>
            </a:r>
            <a:endParaRPr lang="en-GB" sz="3000" b="0" strike="noStrike" spc="-1">
              <a:solidFill>
                <a:srgbClr val="000000"/>
              </a:solidFill>
              <a:latin typeface="Arial"/>
            </a:endParaRPr>
          </a:p>
        </p:txBody>
      </p:sp>
      <p:sp>
        <p:nvSpPr>
          <p:cNvPr id="387" name="CustomShape 2"/>
          <p:cNvSpPr/>
          <p:nvPr/>
        </p:nvSpPr>
        <p:spPr>
          <a:xfrm>
            <a:off x="335520" y="2906640"/>
            <a:ext cx="10728360" cy="1475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 name="CustomShape 1"/>
          <p:cNvSpPr/>
          <p:nvPr/>
        </p:nvSpPr>
        <p:spPr>
          <a:xfrm>
            <a:off x="335520" y="764640"/>
            <a:ext cx="10737720" cy="48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de-DE" sz="2400" b="1" strike="noStrike" spc="-1">
                <a:solidFill>
                  <a:srgbClr val="000000"/>
                </a:solidFill>
                <a:latin typeface="DejaVu Sans"/>
                <a:ea typeface="DejaVu Sans"/>
              </a:rPr>
              <a:t>Performance Economy</a:t>
            </a:r>
            <a:endParaRPr lang="en-GB" sz="2400" b="0" strike="noStrike" spc="-1">
              <a:solidFill>
                <a:srgbClr val="000000"/>
              </a:solidFill>
              <a:latin typeface="Arial"/>
            </a:endParaRPr>
          </a:p>
        </p:txBody>
      </p:sp>
      <p:pic>
        <p:nvPicPr>
          <p:cNvPr id="389" name="Grafik 394"/>
          <p:cNvPicPr/>
          <p:nvPr/>
        </p:nvPicPr>
        <p:blipFill>
          <a:blip r:embed="rId2"/>
          <a:stretch/>
        </p:blipFill>
        <p:spPr>
          <a:xfrm>
            <a:off x="2244960" y="1006920"/>
            <a:ext cx="6889680" cy="5155920"/>
          </a:xfrm>
          <a:prstGeom prst="rect">
            <a:avLst/>
          </a:prstGeom>
          <a:ln w="0">
            <a:noFill/>
          </a:ln>
        </p:spPr>
      </p:pic>
      <p:sp>
        <p:nvSpPr>
          <p:cNvPr id="390" name="CustomShape 2"/>
          <p:cNvSpPr/>
          <p:nvPr/>
        </p:nvSpPr>
        <p:spPr>
          <a:xfrm>
            <a:off x="263520" y="6411600"/>
            <a:ext cx="646524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Roboto"/>
                <a:ea typeface="Roboto"/>
              </a:rPr>
              <a:t>Image adapted from Walter R. Stahel (2019) – </a:t>
            </a:r>
            <a:r>
              <a:rPr lang="en-US" sz="900" b="0" strike="noStrike" spc="-1">
                <a:solidFill>
                  <a:srgbClr val="A6A6A6"/>
                </a:solidFill>
                <a:latin typeface="Roboto"/>
                <a:ea typeface="Roboto"/>
              </a:rPr>
              <a:t>The Circular Economy: A User’s Guide</a:t>
            </a:r>
            <a:r>
              <a:rPr lang="de-DE" sz="900" b="0" strike="noStrike" spc="-1">
                <a:solidFill>
                  <a:srgbClr val="A6A6A6"/>
                </a:solidFill>
                <a:latin typeface="Roboto"/>
                <a:ea typeface="Roboto"/>
              </a:rPr>
              <a:t>.</a:t>
            </a:r>
            <a:endParaRPr lang="en-GB" sz="900" b="0" strike="noStrike" spc="-1">
              <a:solidFill>
                <a:srgbClr val="000000"/>
              </a:solidFill>
              <a:latin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 name="CustomShape 1"/>
          <p:cNvSpPr/>
          <p:nvPr/>
        </p:nvSpPr>
        <p:spPr>
          <a:xfrm>
            <a:off x="335520" y="764640"/>
            <a:ext cx="10737720" cy="48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GB" sz="2400" b="1" strike="noStrike" spc="-1">
                <a:solidFill>
                  <a:srgbClr val="000000"/>
                </a:solidFill>
                <a:latin typeface="DejaVu Sans"/>
                <a:ea typeface="DejaVu Sans"/>
              </a:rPr>
              <a:t>Performance Economy – Definition</a:t>
            </a:r>
            <a:endParaRPr lang="en-GB" sz="2400" b="0" strike="noStrike" spc="-1">
              <a:solidFill>
                <a:srgbClr val="000000"/>
              </a:solidFill>
              <a:latin typeface="Arial"/>
            </a:endParaRPr>
          </a:p>
          <a:p>
            <a:pPr>
              <a:lnSpc>
                <a:spcPct val="100000"/>
              </a:lnSpc>
            </a:pPr>
            <a:endParaRPr lang="en-GB" sz="2400" b="0" strike="noStrike" spc="-1">
              <a:solidFill>
                <a:srgbClr val="000000"/>
              </a:solidFill>
              <a:latin typeface="Arial"/>
            </a:endParaRPr>
          </a:p>
        </p:txBody>
      </p:sp>
      <p:sp>
        <p:nvSpPr>
          <p:cNvPr id="392" name="CustomShape 2"/>
          <p:cNvSpPr/>
          <p:nvPr/>
        </p:nvSpPr>
        <p:spPr>
          <a:xfrm>
            <a:off x="335520" y="2859120"/>
            <a:ext cx="10569240" cy="14698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marL="360" algn="ctr">
              <a:lnSpc>
                <a:spcPct val="100000"/>
              </a:lnSpc>
              <a:spcBef>
                <a:spcPts val="360"/>
              </a:spcBef>
            </a:pPr>
            <a:r>
              <a:rPr lang="de-DE" sz="1800" b="0" strike="noStrike" spc="-1">
                <a:solidFill>
                  <a:srgbClr val="000000"/>
                </a:solidFill>
                <a:latin typeface="DejaVu Sans"/>
                <a:ea typeface="DejaVu Sans"/>
              </a:rPr>
              <a:t>„</a:t>
            </a:r>
            <a:r>
              <a:rPr lang="en-US" sz="1800" b="1" strike="noStrike" spc="-1">
                <a:solidFill>
                  <a:srgbClr val="000000"/>
                </a:solidFill>
                <a:latin typeface="DejaVu Sans"/>
                <a:ea typeface="DejaVu Sans"/>
              </a:rPr>
              <a:t>The Performance Economy sells results instead of objects.</a:t>
            </a:r>
            <a:r>
              <a:rPr lang="en-US" sz="1800" b="0" strike="noStrike" spc="-1">
                <a:solidFill>
                  <a:srgbClr val="000000"/>
                </a:solidFill>
                <a:latin typeface="DejaVu Sans"/>
                <a:ea typeface="DejaVu Sans"/>
              </a:rPr>
              <a:t> Its economic actors may be manufacturers of durable objects or fleet managers operating them. In both cases, they sell the use of these objects as a service over the longest possible period of time and maximize their profits by exploiting both efficiency and sufficiency solutions. </a:t>
            </a:r>
            <a:r>
              <a:rPr lang="de-DE" sz="1800" b="0" strike="noStrike" spc="-1">
                <a:solidFill>
                  <a:srgbClr val="000000"/>
                </a:solidFill>
                <a:latin typeface="DejaVu Sans"/>
                <a:ea typeface="DejaVu Sans"/>
              </a:rPr>
              <a:t>“</a:t>
            </a:r>
            <a:endParaRPr lang="en-GB" sz="1800" b="0" strike="noStrike" spc="-1">
              <a:solidFill>
                <a:srgbClr val="000000"/>
              </a:solidFill>
              <a:latin typeface="Arial"/>
            </a:endParaRPr>
          </a:p>
        </p:txBody>
      </p:sp>
      <p:sp>
        <p:nvSpPr>
          <p:cNvPr id="393" name="CustomShape 3"/>
          <p:cNvSpPr/>
          <p:nvPr/>
        </p:nvSpPr>
        <p:spPr>
          <a:xfrm>
            <a:off x="263520" y="6411600"/>
            <a:ext cx="646524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DejaVu Sans"/>
                <a:ea typeface="Roboto"/>
              </a:rPr>
              <a:t>Walter R. Stahel (2019) – </a:t>
            </a:r>
            <a:r>
              <a:rPr lang="en-US" sz="900" b="0" strike="noStrike" spc="-1">
                <a:solidFill>
                  <a:srgbClr val="A6A6A6"/>
                </a:solidFill>
                <a:latin typeface="DejaVu Sans"/>
                <a:ea typeface="Roboto"/>
              </a:rPr>
              <a:t>The Circular Economy: A User’s Guide</a:t>
            </a:r>
            <a:r>
              <a:rPr lang="de-DE" sz="900" b="0" strike="noStrike" spc="-1">
                <a:solidFill>
                  <a:srgbClr val="A6A6A6"/>
                </a:solidFill>
                <a:latin typeface="DejaVu Sans"/>
                <a:ea typeface="Roboto"/>
              </a:rPr>
              <a:t>.</a:t>
            </a:r>
            <a:endParaRPr lang="en-GB" sz="900" b="0" strike="noStrike" spc="-1">
              <a:solidFill>
                <a:srgbClr val="000000"/>
              </a:solidFill>
              <a:latin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 name="CustomShape 1"/>
          <p:cNvSpPr/>
          <p:nvPr/>
        </p:nvSpPr>
        <p:spPr>
          <a:xfrm>
            <a:off x="335520" y="764640"/>
            <a:ext cx="10737720" cy="48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GB" sz="2400" b="1" strike="noStrike" spc="-1">
                <a:solidFill>
                  <a:srgbClr val="000000"/>
                </a:solidFill>
                <a:latin typeface="DejaVu Sans"/>
                <a:ea typeface="DejaVu Sans"/>
              </a:rPr>
              <a:t>Performance Economy – Most sustainable CE business model?</a:t>
            </a:r>
            <a:endParaRPr lang="en-GB" sz="2400" b="0" strike="noStrike" spc="-1">
              <a:solidFill>
                <a:srgbClr val="000000"/>
              </a:solidFill>
              <a:latin typeface="Arial"/>
            </a:endParaRPr>
          </a:p>
          <a:p>
            <a:pPr>
              <a:lnSpc>
                <a:spcPct val="100000"/>
              </a:lnSpc>
            </a:pPr>
            <a:endParaRPr lang="en-GB" sz="2400" b="0" strike="noStrike" spc="-1">
              <a:solidFill>
                <a:srgbClr val="000000"/>
              </a:solidFill>
              <a:latin typeface="Arial"/>
            </a:endParaRPr>
          </a:p>
        </p:txBody>
      </p:sp>
      <p:sp>
        <p:nvSpPr>
          <p:cNvPr id="395" name="CustomShape 2"/>
          <p:cNvSpPr/>
          <p:nvPr/>
        </p:nvSpPr>
        <p:spPr>
          <a:xfrm>
            <a:off x="263520" y="6411600"/>
            <a:ext cx="646524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DejaVu Sans"/>
                <a:ea typeface="Roboto"/>
              </a:rPr>
              <a:t>Walter R. Stahel (2019) – </a:t>
            </a:r>
            <a:r>
              <a:rPr lang="en-US" sz="900" b="0" strike="noStrike" spc="-1">
                <a:solidFill>
                  <a:srgbClr val="A6A6A6"/>
                </a:solidFill>
                <a:latin typeface="DejaVu Sans"/>
                <a:ea typeface="Roboto"/>
              </a:rPr>
              <a:t>The Circular Economy: A User’s Guide</a:t>
            </a:r>
            <a:r>
              <a:rPr lang="de-DE" sz="900" b="0" strike="noStrike" spc="-1">
                <a:solidFill>
                  <a:srgbClr val="A6A6A6"/>
                </a:solidFill>
                <a:latin typeface="DejaVu Sans"/>
                <a:ea typeface="Roboto"/>
              </a:rPr>
              <a:t>.</a:t>
            </a:r>
            <a:endParaRPr lang="en-GB" sz="900" b="0" strike="noStrike" spc="-1">
              <a:solidFill>
                <a:srgbClr val="000000"/>
              </a:solidFill>
              <a:latin typeface="Arial"/>
            </a:endParaRPr>
          </a:p>
        </p:txBody>
      </p:sp>
      <p:sp>
        <p:nvSpPr>
          <p:cNvPr id="396" name="CustomShape 3"/>
          <p:cNvSpPr/>
          <p:nvPr/>
        </p:nvSpPr>
        <p:spPr>
          <a:xfrm>
            <a:off x="335520" y="1828800"/>
            <a:ext cx="10737720" cy="4329000"/>
          </a:xfrm>
          <a:prstGeom prst="rect">
            <a:avLst/>
          </a:prstGeom>
          <a:noFill/>
          <a:ln w="0">
            <a:solidFill>
              <a:srgbClr val="FFFFFF"/>
            </a:solidFill>
          </a:ln>
        </p:spPr>
        <p:style>
          <a:lnRef idx="0">
            <a:scrgbClr r="0" g="0" b="0"/>
          </a:lnRef>
          <a:fillRef idx="0">
            <a:scrgbClr r="0" g="0" b="0"/>
          </a:fillRef>
          <a:effectRef idx="0">
            <a:scrgbClr r="0" g="0" b="0"/>
          </a:effectRef>
          <a:fontRef idx="minor"/>
        </p:style>
        <p:txBody>
          <a:bodyPr lIns="90000" tIns="45000" rIns="90000" bIns="45000" anchor="t">
            <a:noAutofit/>
          </a:bodyPr>
          <a:lstStyle/>
          <a:p>
            <a:pPr marL="195120" indent="-186840">
              <a:lnSpc>
                <a:spcPct val="100000"/>
              </a:lnSpc>
              <a:spcBef>
                <a:spcPts val="360"/>
              </a:spcBef>
              <a:buClr>
                <a:srgbClr val="008C4F"/>
              </a:buClr>
              <a:buSzPct val="115000"/>
              <a:buFont typeface="Wingdings" charset="2"/>
              <a:buChar char=""/>
            </a:pPr>
            <a:r>
              <a:rPr lang="en-US" sz="1800" b="0" strike="noStrike" spc="-1">
                <a:solidFill>
                  <a:srgbClr val="000000"/>
                </a:solidFill>
                <a:latin typeface="DejaVu Sans"/>
                <a:ea typeface="DejaVu Sans"/>
              </a:rPr>
              <a:t>Stahel argues:</a:t>
            </a:r>
            <a:endParaRPr lang="en-GB" sz="1800" b="0" strike="noStrike" spc="-1">
              <a:solidFill>
                <a:srgbClr val="000000"/>
              </a:solidFill>
              <a:latin typeface="Arial"/>
            </a:endParaRPr>
          </a:p>
          <a:p>
            <a:pPr marL="652320" lvl="1" indent="-186840">
              <a:lnSpc>
                <a:spcPct val="100000"/>
              </a:lnSpc>
              <a:spcBef>
                <a:spcPts val="360"/>
              </a:spcBef>
              <a:buClr>
                <a:srgbClr val="008C4F"/>
              </a:buClr>
              <a:buSzPct val="80000"/>
              <a:buFont typeface="icomoon"/>
              <a:buChar char="—"/>
            </a:pPr>
            <a:r>
              <a:rPr lang="en-US" sz="1800" b="0" strike="noStrike" spc="-1">
                <a:solidFill>
                  <a:srgbClr val="000000"/>
                </a:solidFill>
                <a:latin typeface="DejaVu Sans"/>
                <a:ea typeface="DejaVu Sans"/>
              </a:rPr>
              <a:t>“The Performance Economy of selling goods and molecules as a service, function guarantees or results and performance, is the most sustainable business model of the circular industrial economy because by internalising the costs of product liability, of risk and waste, it offers manufacturers a strong financial incentive to prevent losses and waste.”</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7" name="CustomShape 1"/>
          <p:cNvSpPr/>
          <p:nvPr/>
        </p:nvSpPr>
        <p:spPr>
          <a:xfrm>
            <a:off x="335520" y="764640"/>
            <a:ext cx="10737720" cy="48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GB" sz="2400" b="1" strike="noStrike" spc="-1">
                <a:solidFill>
                  <a:srgbClr val="000000"/>
                </a:solidFill>
                <a:latin typeface="DejaVu Sans"/>
                <a:ea typeface="DejaVu Sans"/>
              </a:rPr>
              <a:t>Performance Economy – Most sustainable CE business model?</a:t>
            </a:r>
            <a:endParaRPr lang="en-GB" sz="2400" b="0" strike="noStrike" spc="-1">
              <a:solidFill>
                <a:srgbClr val="000000"/>
              </a:solidFill>
              <a:latin typeface="Arial"/>
            </a:endParaRPr>
          </a:p>
          <a:p>
            <a:pPr>
              <a:lnSpc>
                <a:spcPct val="100000"/>
              </a:lnSpc>
            </a:pPr>
            <a:endParaRPr lang="en-GB" sz="2400" b="0" strike="noStrike" spc="-1">
              <a:solidFill>
                <a:srgbClr val="000000"/>
              </a:solidFill>
              <a:latin typeface="Arial"/>
            </a:endParaRPr>
          </a:p>
        </p:txBody>
      </p:sp>
      <p:sp>
        <p:nvSpPr>
          <p:cNvPr id="398" name="CustomShape 2"/>
          <p:cNvSpPr/>
          <p:nvPr/>
        </p:nvSpPr>
        <p:spPr>
          <a:xfrm>
            <a:off x="263520" y="6411600"/>
            <a:ext cx="646524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DejaVu Sans"/>
                <a:ea typeface="Roboto"/>
              </a:rPr>
              <a:t>Walter R. Stahel (2019) – </a:t>
            </a:r>
            <a:r>
              <a:rPr lang="en-US" sz="900" b="0" strike="noStrike" spc="-1">
                <a:solidFill>
                  <a:srgbClr val="A6A6A6"/>
                </a:solidFill>
                <a:latin typeface="DejaVu Sans"/>
                <a:ea typeface="Roboto"/>
              </a:rPr>
              <a:t>The Circular Economy: A User’s Guide</a:t>
            </a:r>
            <a:r>
              <a:rPr lang="de-DE" sz="900" b="0" strike="noStrike" spc="-1">
                <a:solidFill>
                  <a:srgbClr val="A6A6A6"/>
                </a:solidFill>
                <a:latin typeface="DejaVu Sans"/>
                <a:ea typeface="Roboto"/>
              </a:rPr>
              <a:t>.</a:t>
            </a:r>
            <a:endParaRPr lang="en-GB" sz="900" b="0" strike="noStrike" spc="-1">
              <a:solidFill>
                <a:srgbClr val="000000"/>
              </a:solidFill>
              <a:latin typeface="Arial"/>
            </a:endParaRPr>
          </a:p>
        </p:txBody>
      </p:sp>
      <p:sp>
        <p:nvSpPr>
          <p:cNvPr id="399" name="CustomShape 3"/>
          <p:cNvSpPr/>
          <p:nvPr/>
        </p:nvSpPr>
        <p:spPr>
          <a:xfrm>
            <a:off x="335520" y="1828800"/>
            <a:ext cx="10737720" cy="4329000"/>
          </a:xfrm>
          <a:prstGeom prst="rect">
            <a:avLst/>
          </a:prstGeom>
          <a:noFill/>
          <a:ln w="0">
            <a:solidFill>
              <a:srgbClr val="FFFFFF"/>
            </a:solidFill>
          </a:ln>
        </p:spPr>
        <p:style>
          <a:lnRef idx="0">
            <a:scrgbClr r="0" g="0" b="0"/>
          </a:lnRef>
          <a:fillRef idx="0">
            <a:scrgbClr r="0" g="0" b="0"/>
          </a:fillRef>
          <a:effectRef idx="0">
            <a:scrgbClr r="0" g="0" b="0"/>
          </a:effectRef>
          <a:fontRef idx="minor"/>
        </p:style>
        <p:txBody>
          <a:bodyPr lIns="90000" tIns="45000" rIns="90000" bIns="45000" anchor="t">
            <a:noAutofit/>
          </a:bodyPr>
          <a:lstStyle/>
          <a:p>
            <a:pPr marL="195120" indent="-186840">
              <a:lnSpc>
                <a:spcPct val="100000"/>
              </a:lnSpc>
              <a:spcBef>
                <a:spcPts val="360"/>
              </a:spcBef>
              <a:buClr>
                <a:srgbClr val="008C4F"/>
              </a:buClr>
              <a:buSzPct val="115000"/>
              <a:buFont typeface="Wingdings" charset="2"/>
              <a:buChar char=""/>
            </a:pPr>
            <a:r>
              <a:rPr lang="en-US" sz="1800" b="0" strike="noStrike" spc="-1">
                <a:solidFill>
                  <a:srgbClr val="000000"/>
                </a:solidFill>
                <a:latin typeface="DejaVu Sans"/>
                <a:ea typeface="DejaVu Sans"/>
              </a:rPr>
              <a:t>Stahel argues:</a:t>
            </a:r>
            <a:endParaRPr lang="en-GB" sz="1800" b="0" strike="noStrike" spc="-1">
              <a:solidFill>
                <a:srgbClr val="000000"/>
              </a:solidFill>
              <a:latin typeface="Arial"/>
            </a:endParaRPr>
          </a:p>
          <a:p>
            <a:pPr marL="652320" lvl="1" indent="-186840">
              <a:lnSpc>
                <a:spcPct val="100000"/>
              </a:lnSpc>
              <a:spcBef>
                <a:spcPts val="360"/>
              </a:spcBef>
              <a:buClr>
                <a:srgbClr val="008C4F"/>
              </a:buClr>
              <a:buSzPct val="80000"/>
              <a:buFont typeface="icomoon"/>
              <a:buChar char="—"/>
            </a:pPr>
            <a:r>
              <a:rPr lang="en-US" sz="1800" b="0" strike="noStrike" spc="-1">
                <a:solidFill>
                  <a:srgbClr val="000000"/>
                </a:solidFill>
                <a:latin typeface="DejaVu Sans"/>
                <a:ea typeface="DejaVu Sans"/>
              </a:rPr>
              <a:t>“The Performance Economy of selling goods and molecules as a service, function guarantees or results and performance, is the most sustainable business model of the circular industrial economy because by internalising the costs of product liability, of risk and waste, it offers manufacturers a strong financial incentive to prevent losses and waste.”</a:t>
            </a:r>
            <a:endParaRPr lang="en-GB" sz="1800" b="0" strike="noStrike" spc="-1">
              <a:solidFill>
                <a:srgbClr val="000000"/>
              </a:solidFill>
              <a:latin typeface="Arial"/>
            </a:endParaRPr>
          </a:p>
          <a:p>
            <a:pPr marL="652320" lvl="1" indent="-186840">
              <a:lnSpc>
                <a:spcPct val="100000"/>
              </a:lnSpc>
              <a:spcBef>
                <a:spcPts val="1945"/>
              </a:spcBef>
              <a:buClr>
                <a:srgbClr val="008C4F"/>
              </a:buClr>
              <a:buSzPct val="80000"/>
              <a:buFont typeface="icomoon"/>
              <a:buChar char="—"/>
            </a:pPr>
            <a:r>
              <a:rPr lang="en-US" sz="1800" b="0" strike="noStrike" spc="-1">
                <a:solidFill>
                  <a:srgbClr val="000000"/>
                </a:solidFill>
                <a:latin typeface="DejaVu Sans"/>
                <a:ea typeface="DejaVu Sans"/>
              </a:rPr>
              <a:t>“It maximises the profit potential by exploiting sufficiency, efficiency and systems solutions.”</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CustomShape 1"/>
          <p:cNvSpPr/>
          <p:nvPr/>
        </p:nvSpPr>
        <p:spPr>
          <a:xfrm>
            <a:off x="335520" y="764640"/>
            <a:ext cx="10737720" cy="48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GB" sz="2400" b="1" strike="noStrike" spc="-1">
                <a:solidFill>
                  <a:srgbClr val="000000"/>
                </a:solidFill>
                <a:latin typeface="DejaVu Sans"/>
                <a:ea typeface="DejaVu Sans"/>
              </a:rPr>
              <a:t>Performance Economy – Most sustainable CE business model?</a:t>
            </a:r>
            <a:endParaRPr lang="en-GB" sz="2400" b="0" strike="noStrike" spc="-1">
              <a:solidFill>
                <a:srgbClr val="000000"/>
              </a:solidFill>
              <a:latin typeface="Arial"/>
            </a:endParaRPr>
          </a:p>
          <a:p>
            <a:pPr>
              <a:lnSpc>
                <a:spcPct val="100000"/>
              </a:lnSpc>
            </a:pPr>
            <a:endParaRPr lang="en-GB" sz="2400" b="0" strike="noStrike" spc="-1">
              <a:solidFill>
                <a:srgbClr val="000000"/>
              </a:solidFill>
              <a:latin typeface="Arial"/>
            </a:endParaRPr>
          </a:p>
        </p:txBody>
      </p:sp>
      <p:sp>
        <p:nvSpPr>
          <p:cNvPr id="401" name="CustomShape 2"/>
          <p:cNvSpPr/>
          <p:nvPr/>
        </p:nvSpPr>
        <p:spPr>
          <a:xfrm>
            <a:off x="263520" y="6411600"/>
            <a:ext cx="646524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DejaVu Sans"/>
                <a:ea typeface="Roboto"/>
              </a:rPr>
              <a:t>Walter R. Stahel (2019) – </a:t>
            </a:r>
            <a:r>
              <a:rPr lang="en-US" sz="900" b="0" strike="noStrike" spc="-1">
                <a:solidFill>
                  <a:srgbClr val="A6A6A6"/>
                </a:solidFill>
                <a:latin typeface="DejaVu Sans"/>
                <a:ea typeface="Roboto"/>
              </a:rPr>
              <a:t>The Circular Economy: A User’s Guide</a:t>
            </a:r>
            <a:r>
              <a:rPr lang="de-DE" sz="900" b="0" strike="noStrike" spc="-1">
                <a:solidFill>
                  <a:srgbClr val="A6A6A6"/>
                </a:solidFill>
                <a:latin typeface="DejaVu Sans"/>
                <a:ea typeface="Roboto"/>
              </a:rPr>
              <a:t>.</a:t>
            </a:r>
            <a:endParaRPr lang="en-GB" sz="900" b="0" strike="noStrike" spc="-1">
              <a:solidFill>
                <a:srgbClr val="000000"/>
              </a:solidFill>
              <a:latin typeface="Arial"/>
            </a:endParaRPr>
          </a:p>
        </p:txBody>
      </p:sp>
      <p:sp>
        <p:nvSpPr>
          <p:cNvPr id="402" name="CustomShape 3"/>
          <p:cNvSpPr/>
          <p:nvPr/>
        </p:nvSpPr>
        <p:spPr>
          <a:xfrm>
            <a:off x="335520" y="1828800"/>
            <a:ext cx="10737720" cy="4329000"/>
          </a:xfrm>
          <a:prstGeom prst="rect">
            <a:avLst/>
          </a:prstGeom>
          <a:noFill/>
          <a:ln w="0">
            <a:solidFill>
              <a:srgbClr val="FFFFFF"/>
            </a:solidFill>
          </a:ln>
        </p:spPr>
        <p:style>
          <a:lnRef idx="0">
            <a:scrgbClr r="0" g="0" b="0"/>
          </a:lnRef>
          <a:fillRef idx="0">
            <a:scrgbClr r="0" g="0" b="0"/>
          </a:fillRef>
          <a:effectRef idx="0">
            <a:scrgbClr r="0" g="0" b="0"/>
          </a:effectRef>
          <a:fontRef idx="minor"/>
        </p:style>
        <p:txBody>
          <a:bodyPr lIns="90000" tIns="45000" rIns="90000" bIns="45000" anchor="t">
            <a:noAutofit/>
          </a:bodyPr>
          <a:lstStyle/>
          <a:p>
            <a:pPr marL="195120" indent="-186840">
              <a:lnSpc>
                <a:spcPct val="100000"/>
              </a:lnSpc>
              <a:spcBef>
                <a:spcPts val="360"/>
              </a:spcBef>
              <a:buClr>
                <a:srgbClr val="008C4F"/>
              </a:buClr>
              <a:buSzPct val="115000"/>
              <a:buFont typeface="Wingdings" charset="2"/>
              <a:buChar char=""/>
            </a:pPr>
            <a:r>
              <a:rPr lang="en-US" sz="1800" b="0" strike="noStrike" spc="-1">
                <a:solidFill>
                  <a:srgbClr val="000000"/>
                </a:solidFill>
                <a:latin typeface="DejaVu Sans"/>
                <a:ea typeface="DejaVu Sans"/>
              </a:rPr>
              <a:t>Stahel argues:</a:t>
            </a:r>
            <a:endParaRPr lang="en-GB" sz="1800" b="0" strike="noStrike" spc="-1">
              <a:solidFill>
                <a:srgbClr val="000000"/>
              </a:solidFill>
              <a:latin typeface="Arial"/>
            </a:endParaRPr>
          </a:p>
          <a:p>
            <a:pPr marL="652320" lvl="1" indent="-186840">
              <a:lnSpc>
                <a:spcPct val="100000"/>
              </a:lnSpc>
              <a:spcBef>
                <a:spcPts val="360"/>
              </a:spcBef>
              <a:buClr>
                <a:srgbClr val="008C4F"/>
              </a:buClr>
              <a:buSzPct val="80000"/>
              <a:buFont typeface="icomoon"/>
              <a:buChar char="—"/>
            </a:pPr>
            <a:r>
              <a:rPr lang="en-US" sz="1800" b="0" strike="noStrike" spc="-1">
                <a:solidFill>
                  <a:srgbClr val="000000"/>
                </a:solidFill>
                <a:latin typeface="DejaVu Sans"/>
                <a:ea typeface="DejaVu Sans"/>
              </a:rPr>
              <a:t>“The Performance Economy of selling goods and molecules as a service, function guarantees or results and performance, is the most sustainable business model of the circular industrial economy because by internalising the costs of product liability, of risk and waste, it offers manufacturers a strong financial incentive to prevent losses and waste.”</a:t>
            </a:r>
            <a:endParaRPr lang="en-GB" sz="1800" b="0" strike="noStrike" spc="-1">
              <a:solidFill>
                <a:srgbClr val="000000"/>
              </a:solidFill>
              <a:latin typeface="Arial"/>
            </a:endParaRPr>
          </a:p>
          <a:p>
            <a:pPr marL="652320" lvl="1" indent="-186840">
              <a:lnSpc>
                <a:spcPct val="100000"/>
              </a:lnSpc>
              <a:spcBef>
                <a:spcPts val="1945"/>
              </a:spcBef>
              <a:buClr>
                <a:srgbClr val="008C4F"/>
              </a:buClr>
              <a:buSzPct val="80000"/>
              <a:buFont typeface="icomoon"/>
              <a:buChar char="—"/>
            </a:pPr>
            <a:r>
              <a:rPr lang="en-US" sz="1800" b="0" strike="noStrike" spc="-1">
                <a:solidFill>
                  <a:srgbClr val="000000"/>
                </a:solidFill>
                <a:latin typeface="DejaVu Sans"/>
                <a:ea typeface="DejaVu Sans"/>
              </a:rPr>
              <a:t>“It maximises the profit potential by exploiting sufficiency, efficiency and systems solutions.”</a:t>
            </a:r>
            <a:endParaRPr lang="en-GB" sz="1800" b="0" strike="noStrike" spc="-1">
              <a:solidFill>
                <a:srgbClr val="000000"/>
              </a:solidFill>
              <a:latin typeface="Arial"/>
            </a:endParaRPr>
          </a:p>
          <a:p>
            <a:pPr marL="652320" lvl="1" indent="-186840">
              <a:lnSpc>
                <a:spcPct val="100000"/>
              </a:lnSpc>
              <a:spcBef>
                <a:spcPts val="1800"/>
              </a:spcBef>
              <a:buClr>
                <a:srgbClr val="008C4F"/>
              </a:buClr>
              <a:buSzPct val="80000"/>
              <a:buFont typeface="icomoon"/>
              <a:buChar char="—"/>
            </a:pPr>
            <a:r>
              <a:rPr lang="en-US" sz="1800" b="0" strike="noStrike" spc="-1">
                <a:solidFill>
                  <a:srgbClr val="000000"/>
                </a:solidFill>
                <a:latin typeface="DejaVu Sans"/>
                <a:ea typeface="DejaVu Sans"/>
              </a:rPr>
              <a:t>“In addition, by maintaining the ownership of objects and embodied resources, it creates long-term corporate and national resource security at low cost.”</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 name="CustomShape 1"/>
          <p:cNvSpPr/>
          <p:nvPr/>
        </p:nvSpPr>
        <p:spPr>
          <a:xfrm>
            <a:off x="335520" y="764640"/>
            <a:ext cx="10737720" cy="48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Situating the LIE, the CIE and the PE</a:t>
            </a:r>
            <a:endParaRPr lang="en-GB" sz="2400" b="0" strike="noStrike" spc="-1">
              <a:solidFill>
                <a:srgbClr val="000000"/>
              </a:solidFill>
              <a:latin typeface="Arial"/>
            </a:endParaRPr>
          </a:p>
          <a:p>
            <a:pPr>
              <a:lnSpc>
                <a:spcPct val="100000"/>
              </a:lnSpc>
            </a:pPr>
            <a:endParaRPr lang="en-GB" sz="2400" b="0" strike="noStrike" spc="-1">
              <a:solidFill>
                <a:srgbClr val="000000"/>
              </a:solidFill>
              <a:latin typeface="Arial"/>
            </a:endParaRPr>
          </a:p>
        </p:txBody>
      </p:sp>
      <p:sp>
        <p:nvSpPr>
          <p:cNvPr id="404" name="CustomShape 2"/>
          <p:cNvSpPr/>
          <p:nvPr/>
        </p:nvSpPr>
        <p:spPr>
          <a:xfrm>
            <a:off x="263520" y="6411600"/>
            <a:ext cx="646524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Roboto"/>
                <a:ea typeface="Roboto"/>
              </a:rPr>
              <a:t>Walter R. Stahel (2019) – </a:t>
            </a:r>
            <a:r>
              <a:rPr lang="en-US" sz="900" b="0" strike="noStrike" spc="-1">
                <a:solidFill>
                  <a:srgbClr val="A6A6A6"/>
                </a:solidFill>
                <a:latin typeface="Roboto"/>
                <a:ea typeface="Roboto"/>
              </a:rPr>
              <a:t>The Circular Economy: A User’s Guide</a:t>
            </a:r>
            <a:r>
              <a:rPr lang="de-DE"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405" name="CustomShape 3"/>
          <p:cNvSpPr/>
          <p:nvPr/>
        </p:nvSpPr>
        <p:spPr>
          <a:xfrm>
            <a:off x="335520" y="1571400"/>
            <a:ext cx="4233600" cy="4722120"/>
          </a:xfrm>
          <a:prstGeom prst="rect">
            <a:avLst/>
          </a:prstGeom>
          <a:noFill/>
          <a:ln w="0">
            <a:solidFill>
              <a:srgbClr val="FFFFFF"/>
            </a:solidFill>
          </a:ln>
        </p:spPr>
        <p:style>
          <a:lnRef idx="0">
            <a:scrgbClr r="0" g="0" b="0"/>
          </a:lnRef>
          <a:fillRef idx="0">
            <a:scrgbClr r="0" g="0" b="0"/>
          </a:fillRef>
          <a:effectRef idx="0">
            <a:scrgbClr r="0" g="0" b="0"/>
          </a:effectRef>
          <a:fontRef idx="minor"/>
        </p:style>
        <p:txBody>
          <a:bodyPr lIns="90000" tIns="45000" rIns="90000" bIns="45000" anchor="t">
            <a:noAutofit/>
          </a:bodyPr>
          <a:lstStyle/>
          <a:p>
            <a:pPr marL="195120" indent="-186840">
              <a:lnSpc>
                <a:spcPct val="100000"/>
              </a:lnSpc>
              <a:spcBef>
                <a:spcPts val="360"/>
              </a:spcBef>
              <a:buClr>
                <a:srgbClr val="008C4F"/>
              </a:buClr>
              <a:buSzPct val="115000"/>
              <a:buFont typeface="Wingdings" charset="2"/>
              <a:buChar char=""/>
            </a:pPr>
            <a:r>
              <a:rPr lang="en-US" sz="1800" b="1" strike="noStrike" spc="-1">
                <a:solidFill>
                  <a:srgbClr val="000000"/>
                </a:solidFill>
                <a:latin typeface="DejaVu Sans"/>
                <a:ea typeface="DejaVu Sans"/>
              </a:rPr>
              <a:t>Circle:</a:t>
            </a:r>
            <a:r>
              <a:rPr lang="en-US" sz="1800" b="0" strike="noStrike" spc="-1">
                <a:solidFill>
                  <a:srgbClr val="000000"/>
                </a:solidFill>
                <a:latin typeface="DejaVu Sans"/>
                <a:ea typeface="DejaVu Sans"/>
              </a:rPr>
              <a:t> Managing the utilisation or use phase of stocks of manufactured objects and their components, by maintaining the value and quality of infrastructure, buildings, investment goods, equipment and durable consumer goods in a local or regional economy </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360">
              <a:lnSpc>
                <a:spcPct val="100000"/>
              </a:lnSpc>
              <a:spcBef>
                <a:spcPts val="360"/>
              </a:spcBef>
            </a:pPr>
            <a:r>
              <a:rPr lang="en-US" sz="1800" b="0" strike="noStrike" spc="-1">
                <a:solidFill>
                  <a:srgbClr val="FFFFFF"/>
                </a:solidFill>
                <a:latin typeface="DejaVu Sans"/>
                <a:ea typeface="DejaVu Sans"/>
              </a:rPr>
              <a:t>Small square: Local use-focused PE</a:t>
            </a:r>
            <a:endParaRPr lang="en-GB" sz="1800" b="0" strike="noStrike" spc="-1">
              <a:solidFill>
                <a:srgbClr val="000000"/>
              </a:solidFill>
              <a:latin typeface="Arial"/>
            </a:endParaRPr>
          </a:p>
          <a:p>
            <a:pPr marL="360">
              <a:lnSpc>
                <a:spcPct val="100000"/>
              </a:lnSpc>
              <a:spcBef>
                <a:spcPts val="360"/>
              </a:spcBef>
            </a:pPr>
            <a:endParaRPr lang="en-GB" sz="1800" b="0" strike="noStrike" spc="-1">
              <a:solidFill>
                <a:srgbClr val="000000"/>
              </a:solidFill>
              <a:latin typeface="Arial"/>
            </a:endParaRPr>
          </a:p>
          <a:p>
            <a:pPr marL="360">
              <a:lnSpc>
                <a:spcPct val="100000"/>
              </a:lnSpc>
              <a:spcBef>
                <a:spcPts val="360"/>
              </a:spcBef>
            </a:pPr>
            <a:r>
              <a:rPr lang="en-US" sz="1800" b="0" strike="noStrike" spc="-1">
                <a:solidFill>
                  <a:srgbClr val="FFFFFF"/>
                </a:solidFill>
                <a:latin typeface="DejaVu Sans"/>
                <a:ea typeface="DejaVu Sans"/>
              </a:rPr>
              <a:t>Big square: Flows of used materials returning to the raw material producer to recover molecules and atoms in a globalised economy </a:t>
            </a:r>
            <a:endParaRPr lang="en-GB" sz="1800" b="0" strike="noStrike" spc="-1">
              <a:solidFill>
                <a:srgbClr val="000000"/>
              </a:solidFill>
              <a:latin typeface="Arial"/>
            </a:endParaRPr>
          </a:p>
        </p:txBody>
      </p:sp>
      <p:pic>
        <p:nvPicPr>
          <p:cNvPr id="406" name="Grafik 411"/>
          <p:cNvPicPr/>
          <p:nvPr/>
        </p:nvPicPr>
        <p:blipFill>
          <a:blip r:embed="rId2"/>
          <a:stretch/>
        </p:blipFill>
        <p:spPr>
          <a:xfrm>
            <a:off x="4173120" y="703800"/>
            <a:ext cx="7416720" cy="5050440"/>
          </a:xfrm>
          <a:prstGeom prst="rect">
            <a:avLst/>
          </a:prstGeom>
          <a:ln w="0">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7" name="CustomShape 1"/>
          <p:cNvSpPr/>
          <p:nvPr/>
        </p:nvSpPr>
        <p:spPr>
          <a:xfrm>
            <a:off x="335520" y="764640"/>
            <a:ext cx="10737720" cy="48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Situating the LIE, the CIE and the PE</a:t>
            </a:r>
            <a:endParaRPr lang="en-GB" sz="2400" b="0" strike="noStrike" spc="-1">
              <a:solidFill>
                <a:srgbClr val="000000"/>
              </a:solidFill>
              <a:latin typeface="Arial"/>
            </a:endParaRPr>
          </a:p>
          <a:p>
            <a:pPr>
              <a:lnSpc>
                <a:spcPct val="100000"/>
              </a:lnSpc>
            </a:pPr>
            <a:endParaRPr lang="en-GB" sz="2400" b="0" strike="noStrike" spc="-1">
              <a:solidFill>
                <a:srgbClr val="000000"/>
              </a:solidFill>
              <a:latin typeface="Arial"/>
            </a:endParaRPr>
          </a:p>
        </p:txBody>
      </p:sp>
      <p:sp>
        <p:nvSpPr>
          <p:cNvPr id="408" name="CustomShape 2"/>
          <p:cNvSpPr/>
          <p:nvPr/>
        </p:nvSpPr>
        <p:spPr>
          <a:xfrm>
            <a:off x="263520" y="6411600"/>
            <a:ext cx="646524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Roboto"/>
                <a:ea typeface="Roboto"/>
              </a:rPr>
              <a:t>Walter R. Stahel (2019) – </a:t>
            </a:r>
            <a:r>
              <a:rPr lang="en-US" sz="900" b="0" strike="noStrike" spc="-1">
                <a:solidFill>
                  <a:srgbClr val="A6A6A6"/>
                </a:solidFill>
                <a:latin typeface="Roboto"/>
                <a:ea typeface="Roboto"/>
              </a:rPr>
              <a:t>The Circular Economy: A User’s Guide</a:t>
            </a:r>
            <a:r>
              <a:rPr lang="de-DE"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409" name="CustomShape 3"/>
          <p:cNvSpPr/>
          <p:nvPr/>
        </p:nvSpPr>
        <p:spPr>
          <a:xfrm>
            <a:off x="335520" y="1571400"/>
            <a:ext cx="4233600" cy="4722120"/>
          </a:xfrm>
          <a:prstGeom prst="rect">
            <a:avLst/>
          </a:prstGeom>
          <a:noFill/>
          <a:ln w="0">
            <a:solidFill>
              <a:srgbClr val="FFFFFF"/>
            </a:solidFill>
          </a:ln>
        </p:spPr>
        <p:style>
          <a:lnRef idx="0">
            <a:scrgbClr r="0" g="0" b="0"/>
          </a:lnRef>
          <a:fillRef idx="0">
            <a:scrgbClr r="0" g="0" b="0"/>
          </a:fillRef>
          <a:effectRef idx="0">
            <a:scrgbClr r="0" g="0" b="0"/>
          </a:effectRef>
          <a:fontRef idx="minor"/>
        </p:style>
        <p:txBody>
          <a:bodyPr lIns="90000" tIns="45000" rIns="90000" bIns="45000" anchor="t">
            <a:noAutofit/>
          </a:bodyPr>
          <a:lstStyle/>
          <a:p>
            <a:pPr marL="195120" indent="-186840">
              <a:lnSpc>
                <a:spcPct val="100000"/>
              </a:lnSpc>
              <a:spcBef>
                <a:spcPts val="360"/>
              </a:spcBef>
              <a:buClr>
                <a:srgbClr val="008C4F"/>
              </a:buClr>
              <a:buSzPct val="115000"/>
              <a:buFont typeface="Wingdings" charset="2"/>
              <a:buChar char=""/>
            </a:pPr>
            <a:r>
              <a:rPr lang="en-US" sz="1800" b="1" strike="noStrike" spc="-1">
                <a:solidFill>
                  <a:srgbClr val="000000"/>
                </a:solidFill>
                <a:latin typeface="DejaVu Sans"/>
                <a:ea typeface="DejaVu Sans"/>
              </a:rPr>
              <a:t>Circle:</a:t>
            </a:r>
            <a:r>
              <a:rPr lang="en-US" sz="1800" b="0" strike="noStrike" spc="-1">
                <a:solidFill>
                  <a:srgbClr val="000000"/>
                </a:solidFill>
                <a:latin typeface="DejaVu Sans"/>
                <a:ea typeface="DejaVu Sans"/>
              </a:rPr>
              <a:t> Managing the utilisation or use phase of stocks of manufactured objects and their components, by maintaining the value and quality of infrastructure, buildings, investment goods, equipment and durable consumer goods in a local or regional economy </a:t>
            </a:r>
            <a:endParaRPr lang="en-GB" sz="1800" b="0" strike="noStrike" spc="-1">
              <a:solidFill>
                <a:srgbClr val="000000"/>
              </a:solidFill>
              <a:latin typeface="Arial"/>
            </a:endParaRPr>
          </a:p>
          <a:p>
            <a:pPr marL="195120" indent="-186840">
              <a:lnSpc>
                <a:spcPct val="100000"/>
              </a:lnSpc>
              <a:spcBef>
                <a:spcPts val="649"/>
              </a:spcBef>
              <a:buClr>
                <a:srgbClr val="008C4F"/>
              </a:buClr>
              <a:buSzPct val="115000"/>
              <a:buFont typeface="Wingdings" charset="2"/>
              <a:buChar char=""/>
            </a:pPr>
            <a:r>
              <a:rPr lang="en-US" sz="1800" b="1" strike="noStrike" spc="-1">
                <a:solidFill>
                  <a:srgbClr val="000000"/>
                </a:solidFill>
                <a:latin typeface="DejaVu Sans"/>
                <a:ea typeface="DejaVu Sans"/>
              </a:rPr>
              <a:t>Small square: </a:t>
            </a:r>
            <a:r>
              <a:rPr lang="en-US" sz="1800" b="0" strike="noStrike" spc="-1">
                <a:solidFill>
                  <a:srgbClr val="000000"/>
                </a:solidFill>
                <a:latin typeface="DejaVu Sans"/>
                <a:ea typeface="DejaVu Sans"/>
              </a:rPr>
              <a:t>Local use-focused PE</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360">
              <a:lnSpc>
                <a:spcPct val="100000"/>
              </a:lnSpc>
              <a:spcBef>
                <a:spcPts val="360"/>
              </a:spcBef>
            </a:pPr>
            <a:r>
              <a:rPr lang="en-US" sz="1800" b="0" strike="noStrike" spc="-1">
                <a:solidFill>
                  <a:srgbClr val="FFFFFF"/>
                </a:solidFill>
                <a:latin typeface="DejaVu Sans"/>
                <a:ea typeface="DejaVu Sans"/>
              </a:rPr>
              <a:t>Big square: Flows of used materials returning to the raw material producer to recover molecules and atoms in a globalised economy </a:t>
            </a:r>
            <a:endParaRPr lang="en-GB" sz="1800" b="0" strike="noStrike" spc="-1">
              <a:solidFill>
                <a:srgbClr val="000000"/>
              </a:solidFill>
              <a:latin typeface="Arial"/>
            </a:endParaRPr>
          </a:p>
        </p:txBody>
      </p:sp>
      <p:pic>
        <p:nvPicPr>
          <p:cNvPr id="410" name="Grafik 415"/>
          <p:cNvPicPr/>
          <p:nvPr/>
        </p:nvPicPr>
        <p:blipFill>
          <a:blip r:embed="rId2"/>
          <a:stretch/>
        </p:blipFill>
        <p:spPr>
          <a:xfrm>
            <a:off x="4173120" y="704160"/>
            <a:ext cx="7416720" cy="5050440"/>
          </a:xfrm>
          <a:prstGeom prst="rect">
            <a:avLst/>
          </a:prstGeom>
          <a:ln w="0">
            <a:noFill/>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CustomShape 1"/>
          <p:cNvSpPr/>
          <p:nvPr/>
        </p:nvSpPr>
        <p:spPr>
          <a:xfrm>
            <a:off x="335520" y="764640"/>
            <a:ext cx="10737720" cy="48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Situating the LIE, the CIE and the PE</a:t>
            </a:r>
            <a:endParaRPr lang="en-GB" sz="2400" b="0" strike="noStrike" spc="-1">
              <a:solidFill>
                <a:srgbClr val="000000"/>
              </a:solidFill>
              <a:latin typeface="Arial"/>
            </a:endParaRPr>
          </a:p>
          <a:p>
            <a:pPr>
              <a:lnSpc>
                <a:spcPct val="100000"/>
              </a:lnSpc>
            </a:pPr>
            <a:endParaRPr lang="en-GB" sz="2400" b="0" strike="noStrike" spc="-1">
              <a:solidFill>
                <a:srgbClr val="000000"/>
              </a:solidFill>
              <a:latin typeface="Arial"/>
            </a:endParaRPr>
          </a:p>
        </p:txBody>
      </p:sp>
      <p:sp>
        <p:nvSpPr>
          <p:cNvPr id="412" name="CustomShape 2"/>
          <p:cNvSpPr/>
          <p:nvPr/>
        </p:nvSpPr>
        <p:spPr>
          <a:xfrm>
            <a:off x="263520" y="6411600"/>
            <a:ext cx="646524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Roboto"/>
                <a:ea typeface="Roboto"/>
              </a:rPr>
              <a:t>Walter R. Stahel (2019) – </a:t>
            </a:r>
            <a:r>
              <a:rPr lang="en-US" sz="900" b="0" strike="noStrike" spc="-1">
                <a:solidFill>
                  <a:srgbClr val="A6A6A6"/>
                </a:solidFill>
                <a:latin typeface="Roboto"/>
                <a:ea typeface="Roboto"/>
              </a:rPr>
              <a:t>The Circular Economy: A User’s Guide</a:t>
            </a:r>
            <a:r>
              <a:rPr lang="de-DE"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413" name="CustomShape 3"/>
          <p:cNvSpPr/>
          <p:nvPr/>
        </p:nvSpPr>
        <p:spPr>
          <a:xfrm>
            <a:off x="335520" y="1571400"/>
            <a:ext cx="4233600" cy="4722120"/>
          </a:xfrm>
          <a:prstGeom prst="rect">
            <a:avLst/>
          </a:prstGeom>
          <a:noFill/>
          <a:ln w="0">
            <a:solidFill>
              <a:srgbClr val="FFFFFF"/>
            </a:solidFill>
          </a:ln>
        </p:spPr>
        <p:style>
          <a:lnRef idx="0">
            <a:scrgbClr r="0" g="0" b="0"/>
          </a:lnRef>
          <a:fillRef idx="0">
            <a:scrgbClr r="0" g="0" b="0"/>
          </a:fillRef>
          <a:effectRef idx="0">
            <a:scrgbClr r="0" g="0" b="0"/>
          </a:effectRef>
          <a:fontRef idx="minor"/>
        </p:style>
        <p:txBody>
          <a:bodyPr lIns="90000" tIns="45000" rIns="90000" bIns="45000" anchor="t">
            <a:noAutofit/>
          </a:bodyPr>
          <a:lstStyle/>
          <a:p>
            <a:pPr marL="195120" indent="-186840">
              <a:lnSpc>
                <a:spcPct val="100000"/>
              </a:lnSpc>
              <a:spcBef>
                <a:spcPts val="360"/>
              </a:spcBef>
              <a:buClr>
                <a:srgbClr val="008C4F"/>
              </a:buClr>
              <a:buSzPct val="115000"/>
              <a:buFont typeface="Wingdings" charset="2"/>
              <a:buChar char=""/>
            </a:pPr>
            <a:r>
              <a:rPr lang="en-US" sz="1800" b="1" strike="noStrike" spc="-1">
                <a:solidFill>
                  <a:srgbClr val="000000"/>
                </a:solidFill>
                <a:latin typeface="DejaVu Sans"/>
                <a:ea typeface="DejaVu Sans"/>
              </a:rPr>
              <a:t>Circle:</a:t>
            </a:r>
            <a:r>
              <a:rPr lang="en-US" sz="1800" b="0" strike="noStrike" spc="-1">
                <a:solidFill>
                  <a:srgbClr val="000000"/>
                </a:solidFill>
                <a:latin typeface="DejaVu Sans"/>
                <a:ea typeface="DejaVu Sans"/>
              </a:rPr>
              <a:t> Managing the utilisation or use phase of stocks of manufactured objects and their components, by maintaining the value and quality of infrastructure, buildings, investment goods, equipment and durable consumer goods in a local or regional economy </a:t>
            </a:r>
            <a:endParaRPr lang="en-GB" sz="1800" b="0" strike="noStrike" spc="-1">
              <a:solidFill>
                <a:srgbClr val="000000"/>
              </a:solidFill>
              <a:latin typeface="Arial"/>
            </a:endParaRPr>
          </a:p>
          <a:p>
            <a:pPr marL="195120" indent="-186840">
              <a:lnSpc>
                <a:spcPct val="100000"/>
              </a:lnSpc>
              <a:spcBef>
                <a:spcPts val="649"/>
              </a:spcBef>
              <a:buClr>
                <a:srgbClr val="008C4F"/>
              </a:buClr>
              <a:buSzPct val="115000"/>
              <a:buFont typeface="Wingdings" charset="2"/>
              <a:buChar char=""/>
            </a:pPr>
            <a:r>
              <a:rPr lang="en-US" sz="1800" b="1" strike="noStrike" spc="-1">
                <a:solidFill>
                  <a:srgbClr val="000000"/>
                </a:solidFill>
                <a:latin typeface="DejaVu Sans"/>
                <a:ea typeface="DejaVu Sans"/>
              </a:rPr>
              <a:t>Small square: </a:t>
            </a:r>
            <a:r>
              <a:rPr lang="en-US" sz="1800" b="0" strike="noStrike" spc="-1">
                <a:solidFill>
                  <a:srgbClr val="000000"/>
                </a:solidFill>
                <a:latin typeface="DejaVu Sans"/>
                <a:ea typeface="DejaVu Sans"/>
              </a:rPr>
              <a:t>Local use-focused PE</a:t>
            </a:r>
            <a:endParaRPr lang="en-GB" sz="1800" b="0" strike="noStrike" spc="-1">
              <a:solidFill>
                <a:srgbClr val="000000"/>
              </a:solidFill>
              <a:latin typeface="Arial"/>
            </a:endParaRPr>
          </a:p>
          <a:p>
            <a:pPr marL="195120" indent="-186840">
              <a:lnSpc>
                <a:spcPct val="100000"/>
              </a:lnSpc>
              <a:spcBef>
                <a:spcPts val="649"/>
              </a:spcBef>
              <a:buClr>
                <a:srgbClr val="008C4F"/>
              </a:buClr>
              <a:buSzPct val="115000"/>
              <a:buFont typeface="Wingdings" charset="2"/>
              <a:buChar char=""/>
            </a:pPr>
            <a:r>
              <a:rPr lang="en-US" sz="1800" b="1" strike="noStrike" spc="-1">
                <a:solidFill>
                  <a:srgbClr val="000000"/>
                </a:solidFill>
                <a:latin typeface="DejaVu Sans"/>
                <a:ea typeface="DejaVu Sans"/>
              </a:rPr>
              <a:t>Big square: </a:t>
            </a:r>
            <a:r>
              <a:rPr lang="en-US" sz="1800" b="0" strike="noStrike" spc="-1">
                <a:solidFill>
                  <a:srgbClr val="000000"/>
                </a:solidFill>
                <a:latin typeface="DejaVu Sans"/>
                <a:ea typeface="DejaVu Sans"/>
              </a:rPr>
              <a:t>Flows of used materials returning to the raw material producer to recover molecules and atoms in a globalised economy </a:t>
            </a:r>
            <a:endParaRPr lang="en-GB" sz="1800" b="0" strike="noStrike" spc="-1">
              <a:solidFill>
                <a:srgbClr val="000000"/>
              </a:solidFill>
              <a:latin typeface="Arial"/>
            </a:endParaRPr>
          </a:p>
        </p:txBody>
      </p:sp>
      <p:pic>
        <p:nvPicPr>
          <p:cNvPr id="414" name="Grafik 419"/>
          <p:cNvPicPr/>
          <p:nvPr/>
        </p:nvPicPr>
        <p:blipFill>
          <a:blip r:embed="rId2"/>
          <a:stretch/>
        </p:blipFill>
        <p:spPr>
          <a:xfrm>
            <a:off x="4173120" y="704160"/>
            <a:ext cx="7416720" cy="5050440"/>
          </a:xfrm>
          <a:prstGeom prst="rect">
            <a:avLst/>
          </a:prstGeom>
          <a:ln w="0">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ustomShape 1"/>
          <p:cNvSpPr/>
          <p:nvPr/>
        </p:nvSpPr>
        <p:spPr>
          <a:xfrm>
            <a:off x="335520" y="4406760"/>
            <a:ext cx="10728360" cy="1337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dirty="0" err="1">
                <a:solidFill>
                  <a:srgbClr val="008C4F"/>
                </a:solidFill>
                <a:latin typeface="Arial Unicode MS"/>
                <a:ea typeface="DejaVu Sans"/>
              </a:rPr>
              <a:t>ExerciseS</a:t>
            </a:r>
            <a:r>
              <a:rPr lang="en-US" sz="3000" b="1" strike="noStrike" cap="all" spc="-1" dirty="0">
                <a:solidFill>
                  <a:srgbClr val="008C4F"/>
                </a:solidFill>
                <a:latin typeface="Arial Unicode MS"/>
                <a:ea typeface="DejaVu Sans"/>
              </a:rPr>
              <a:t> E04 - E05</a:t>
            </a:r>
            <a:endParaRPr lang="en-GB" sz="3000" b="0" strike="noStrike" spc="-1" dirty="0">
              <a:solidFill>
                <a:srgbClr val="000000"/>
              </a:solidFill>
              <a:latin typeface="Arial"/>
            </a:endParaRPr>
          </a:p>
        </p:txBody>
      </p:sp>
      <p:sp>
        <p:nvSpPr>
          <p:cNvPr id="239" name="CustomShape 2"/>
          <p:cNvSpPr/>
          <p:nvPr/>
        </p:nvSpPr>
        <p:spPr>
          <a:xfrm>
            <a:off x="335520" y="2906640"/>
            <a:ext cx="10728360" cy="1475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 name="CustomShape 1"/>
          <p:cNvSpPr/>
          <p:nvPr/>
        </p:nvSpPr>
        <p:spPr>
          <a:xfrm>
            <a:off x="335520" y="4406760"/>
            <a:ext cx="10728360" cy="1337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a:solidFill>
                  <a:srgbClr val="008C4F"/>
                </a:solidFill>
                <a:latin typeface="Arial Unicode MS"/>
                <a:ea typeface="DejaVu Sans"/>
              </a:rPr>
              <a:t>Conclusion</a:t>
            </a:r>
            <a:endParaRPr lang="en-GB" sz="3000" b="0" strike="noStrike" spc="-1">
              <a:solidFill>
                <a:srgbClr val="000000"/>
              </a:solidFill>
              <a:latin typeface="Arial"/>
            </a:endParaRPr>
          </a:p>
        </p:txBody>
      </p:sp>
      <p:sp>
        <p:nvSpPr>
          <p:cNvPr id="416" name="CustomShape 2"/>
          <p:cNvSpPr/>
          <p:nvPr/>
        </p:nvSpPr>
        <p:spPr>
          <a:xfrm>
            <a:off x="335520" y="2906640"/>
            <a:ext cx="10728360" cy="1475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CustomShape 1"/>
          <p:cNvSpPr/>
          <p:nvPr/>
        </p:nvSpPr>
        <p:spPr>
          <a:xfrm>
            <a:off x="335520" y="764640"/>
            <a:ext cx="10728720" cy="479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Conclusion</a:t>
            </a:r>
            <a:endParaRPr lang="en-GB" sz="2400" b="0" strike="noStrike" spc="-1">
              <a:solidFill>
                <a:srgbClr val="000000"/>
              </a:solidFill>
              <a:latin typeface="Arial"/>
            </a:endParaRPr>
          </a:p>
        </p:txBody>
      </p:sp>
      <p:sp>
        <p:nvSpPr>
          <p:cNvPr id="418" name="CustomShape 2"/>
          <p:cNvSpPr/>
          <p:nvPr/>
        </p:nvSpPr>
        <p:spPr>
          <a:xfrm>
            <a:off x="335520" y="1268640"/>
            <a:ext cx="10728720" cy="5016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7460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Linear Economy (LE) → “Take – make – dispose”</a:t>
            </a:r>
            <a:endParaRPr lang="en-GB" sz="1800" b="0" strike="noStrike" spc="-1">
              <a:solidFill>
                <a:srgbClr val="000000"/>
              </a:solidFill>
              <a:latin typeface="Arial"/>
            </a:endParaRPr>
          </a:p>
          <a:p>
            <a:pPr marL="195120" indent="-17460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Circular Economy (CE) → Maintain value and utility as high as possible for as long as possible </a:t>
            </a:r>
            <a:endParaRPr lang="en-GB" sz="1800" b="0" strike="noStrike" spc="-1">
              <a:solidFill>
                <a:srgbClr val="000000"/>
              </a:solidFill>
              <a:latin typeface="Arial"/>
            </a:endParaRPr>
          </a:p>
          <a:p>
            <a:pPr marL="195120" indent="-17460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Performance Economy → Sell results instead of objects</a:t>
            </a:r>
            <a:endParaRPr lang="en-GB" sz="1800" b="0" strike="noStrike" spc="-1">
              <a:solidFill>
                <a:srgbClr val="000000"/>
              </a:solidFill>
              <a:latin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CustomShape 1"/>
          <p:cNvSpPr/>
          <p:nvPr/>
        </p:nvSpPr>
        <p:spPr>
          <a:xfrm>
            <a:off x="335520" y="4406760"/>
            <a:ext cx="10728360" cy="1337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a:solidFill>
                  <a:srgbClr val="008C4F"/>
                </a:solidFill>
                <a:latin typeface="Arial Unicode MS"/>
                <a:ea typeface="DejaVu Sans"/>
              </a:rPr>
              <a:t>Exercise E07</a:t>
            </a:r>
            <a:endParaRPr lang="en-GB" sz="3000" b="0" strike="noStrike" spc="-1">
              <a:solidFill>
                <a:srgbClr val="000000"/>
              </a:solidFill>
              <a:latin typeface="Arial"/>
            </a:endParaRPr>
          </a:p>
        </p:txBody>
      </p:sp>
      <p:sp>
        <p:nvSpPr>
          <p:cNvPr id="420" name="CustomShape 2"/>
          <p:cNvSpPr/>
          <p:nvPr/>
        </p:nvSpPr>
        <p:spPr>
          <a:xfrm>
            <a:off x="335520" y="2906640"/>
            <a:ext cx="10728360" cy="1475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CustomShape 1"/>
          <p:cNvSpPr/>
          <p:nvPr/>
        </p:nvSpPr>
        <p:spPr>
          <a:xfrm>
            <a:off x="335520" y="764640"/>
            <a:ext cx="10728720" cy="479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Exercise E07</a:t>
            </a:r>
            <a:endParaRPr lang="en-GB" sz="2400" b="0" strike="noStrike" spc="-1">
              <a:solidFill>
                <a:srgbClr val="000000"/>
              </a:solidFill>
              <a:latin typeface="Arial"/>
            </a:endParaRPr>
          </a:p>
        </p:txBody>
      </p:sp>
      <p:sp>
        <p:nvSpPr>
          <p:cNvPr id="422" name="CustomShape 2"/>
          <p:cNvSpPr/>
          <p:nvPr/>
        </p:nvSpPr>
        <p:spPr>
          <a:xfrm>
            <a:off x="335520" y="1268280"/>
            <a:ext cx="3272400" cy="5016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US" sz="1800" b="0" strike="noStrike" spc="-1">
                <a:solidFill>
                  <a:srgbClr val="000000"/>
                </a:solidFill>
                <a:latin typeface="Arial"/>
                <a:ea typeface="DejaVu Sans"/>
              </a:rPr>
              <a:t>As we have explained in the beginning of the lecture, we are currently working on developing asynchronous and interactive learning content for the “Limits to Growth” lecture.</a:t>
            </a:r>
            <a:br>
              <a:rPr sz="1800"/>
            </a:br>
            <a:endParaRPr lang="en-GB" sz="1800" b="0" strike="noStrike" spc="-1">
              <a:solidFill>
                <a:srgbClr val="000000"/>
              </a:solidFill>
              <a:latin typeface="Arial"/>
            </a:endParaRPr>
          </a:p>
        </p:txBody>
      </p:sp>
      <p:sp>
        <p:nvSpPr>
          <p:cNvPr id="423" name="CustomShape 3"/>
          <p:cNvSpPr/>
          <p:nvPr/>
        </p:nvSpPr>
        <p:spPr>
          <a:xfrm>
            <a:off x="432720" y="1148040"/>
            <a:ext cx="10337760" cy="4784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Evaluating the MOOC Content</a:t>
            </a:r>
            <a:endParaRPr lang="en-GB" sz="2200" b="0" strike="noStrike" spc="-1">
              <a:solidFill>
                <a:srgbClr val="000000"/>
              </a:solidFill>
              <a:latin typeface="Arial"/>
            </a:endParaRPr>
          </a:p>
        </p:txBody>
      </p:sp>
      <p:pic>
        <p:nvPicPr>
          <p:cNvPr id="424" name="Grafik 1"/>
          <p:cNvPicPr/>
          <p:nvPr/>
        </p:nvPicPr>
        <p:blipFill>
          <a:blip r:embed="rId2"/>
          <a:srcRect t="9606"/>
          <a:stretch/>
        </p:blipFill>
        <p:spPr>
          <a:xfrm>
            <a:off x="3937680" y="1626840"/>
            <a:ext cx="7251120" cy="4930920"/>
          </a:xfrm>
          <a:prstGeom prst="rect">
            <a:avLst/>
          </a:prstGeom>
          <a:ln w="0">
            <a:noFill/>
          </a:ln>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 name="CustomShape 1"/>
          <p:cNvSpPr/>
          <p:nvPr/>
        </p:nvSpPr>
        <p:spPr>
          <a:xfrm>
            <a:off x="335520" y="764640"/>
            <a:ext cx="10728720" cy="479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Exercise E07</a:t>
            </a:r>
            <a:endParaRPr lang="en-GB" sz="2400" b="0" strike="noStrike" spc="-1">
              <a:solidFill>
                <a:srgbClr val="000000"/>
              </a:solidFill>
              <a:latin typeface="Arial"/>
            </a:endParaRPr>
          </a:p>
        </p:txBody>
      </p:sp>
      <p:sp>
        <p:nvSpPr>
          <p:cNvPr id="426" name="CustomShape 2"/>
          <p:cNvSpPr/>
          <p:nvPr/>
        </p:nvSpPr>
        <p:spPr>
          <a:xfrm>
            <a:off x="335520" y="1268280"/>
            <a:ext cx="10728720" cy="5016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US" sz="1800" b="0" strike="noStrike" spc="-1" dirty="0">
                <a:solidFill>
                  <a:srgbClr val="000000"/>
                </a:solidFill>
                <a:latin typeface="Arial"/>
                <a:ea typeface="DejaVu Sans"/>
              </a:rPr>
              <a:t>As we have explained in the beginning of the lecture, we are currently working on developing asynchronous and interactive learning content for the “Limits to Growth” lecture.</a:t>
            </a:r>
            <a:br>
              <a:rPr sz="1800" dirty="0"/>
            </a:br>
            <a:r>
              <a:rPr lang="en-US" sz="1800" b="0" strike="noStrike" spc="-1" dirty="0">
                <a:solidFill>
                  <a:srgbClr val="000000"/>
                </a:solidFill>
                <a:latin typeface="Arial"/>
                <a:ea typeface="DejaVu Sans"/>
              </a:rPr>
              <a:t> </a:t>
            </a:r>
            <a:endParaRPr lang="en-GB" sz="1800" b="0" strike="noStrike" spc="-1" dirty="0">
              <a:solidFill>
                <a:srgbClr val="000000"/>
              </a:solidFill>
              <a:latin typeface="Arial"/>
            </a:endParaRPr>
          </a:p>
          <a:p>
            <a:pPr marL="343080" indent="-343080">
              <a:lnSpc>
                <a:spcPct val="100000"/>
              </a:lnSpc>
              <a:buClr>
                <a:srgbClr val="000000"/>
              </a:buClr>
              <a:buFont typeface="Arial"/>
              <a:buAutoNum type="arabicPeriod"/>
            </a:pPr>
            <a:r>
              <a:rPr lang="en-US" sz="1800" b="0" strike="noStrike" spc="-1" dirty="0">
                <a:solidFill>
                  <a:srgbClr val="000000"/>
                </a:solidFill>
                <a:latin typeface="Arial"/>
                <a:ea typeface="DejaVu Sans"/>
              </a:rPr>
              <a:t>Work through the whole lesson on “Sustainable Everyday Practices and </a:t>
            </a:r>
            <a:r>
              <a:rPr lang="en-US" sz="1800" b="0" strike="noStrike" spc="-1" dirty="0" err="1">
                <a:solidFill>
                  <a:srgbClr val="000000"/>
                </a:solidFill>
                <a:latin typeface="Arial"/>
                <a:ea typeface="DejaVu Sans"/>
              </a:rPr>
              <a:t>Foodsharing</a:t>
            </a:r>
            <a:r>
              <a:rPr lang="en-US" sz="1800" b="0" strike="noStrike" spc="-1" dirty="0">
                <a:solidFill>
                  <a:srgbClr val="000000"/>
                </a:solidFill>
                <a:latin typeface="Arial"/>
                <a:ea typeface="DejaVu Sans"/>
              </a:rPr>
              <a:t>” </a:t>
            </a:r>
            <a:endParaRPr lang="en-GB" sz="1800" b="0" strike="noStrike" spc="-1" dirty="0">
              <a:solidFill>
                <a:srgbClr val="000000"/>
              </a:solidFill>
              <a:latin typeface="Arial"/>
            </a:endParaRPr>
          </a:p>
          <a:p>
            <a:pPr marL="1170000" indent="-285840">
              <a:lnSpc>
                <a:spcPct val="100000"/>
              </a:lnSpc>
              <a:buClr>
                <a:srgbClr val="000000"/>
              </a:buClr>
              <a:buFont typeface="Symbol"/>
              <a:buChar char="-"/>
            </a:pPr>
            <a:r>
              <a:rPr lang="en-US" sz="1800" b="0" strike="noStrike" spc="-1" dirty="0">
                <a:solidFill>
                  <a:srgbClr val="000000"/>
                </a:solidFill>
                <a:latin typeface="Arial"/>
                <a:ea typeface="DejaVu Sans"/>
              </a:rPr>
              <a:t>Go to the website (</a:t>
            </a:r>
            <a:r>
              <a:rPr lang="en-US" sz="1800" b="0" strike="noStrike" spc="-1" dirty="0">
                <a:solidFill>
                  <a:srgbClr val="000000"/>
                </a:solidFill>
                <a:latin typeface="Arial"/>
                <a:ea typeface="DejaVu Sans"/>
                <a:hlinkClick r:id="rId2"/>
              </a:rPr>
              <a:t>Link</a:t>
            </a:r>
            <a:r>
              <a:rPr lang="en-US" sz="1800" b="0" strike="noStrike" spc="-1" dirty="0">
                <a:solidFill>
                  <a:srgbClr val="000000"/>
                </a:solidFill>
                <a:latin typeface="Arial"/>
                <a:ea typeface="DejaVu Sans"/>
              </a:rPr>
              <a:t>).</a:t>
            </a:r>
            <a:endParaRPr lang="en-GB" sz="1800" b="0" strike="noStrike" spc="-1" dirty="0">
              <a:solidFill>
                <a:srgbClr val="000000"/>
              </a:solidFill>
              <a:latin typeface="Arial"/>
            </a:endParaRPr>
          </a:p>
          <a:p>
            <a:pPr marL="1170000" indent="-285840">
              <a:lnSpc>
                <a:spcPct val="100000"/>
              </a:lnSpc>
              <a:buClr>
                <a:srgbClr val="000000"/>
              </a:buClr>
              <a:buFont typeface="Symbol"/>
              <a:buChar char="-"/>
            </a:pPr>
            <a:r>
              <a:rPr lang="en-US" sz="1800" b="0" strike="noStrike" spc="-1" dirty="0">
                <a:solidFill>
                  <a:srgbClr val="000000"/>
                </a:solidFill>
                <a:latin typeface="Arial"/>
                <a:ea typeface="DejaVu Sans"/>
              </a:rPr>
              <a:t>Read all the texts, watch the videos and answers the assessment questions.</a:t>
            </a:r>
            <a:br>
              <a:rPr sz="1800" dirty="0"/>
            </a:br>
            <a:r>
              <a:rPr lang="de-DE" sz="1800" b="0" strike="noStrike" spc="-1" dirty="0">
                <a:solidFill>
                  <a:srgbClr val="000000"/>
                </a:solidFill>
                <a:latin typeface="Arial"/>
              </a:rPr>
              <a:t> </a:t>
            </a:r>
            <a:endParaRPr lang="en-GB" sz="1800" b="0" strike="noStrike" spc="-1" dirty="0">
              <a:solidFill>
                <a:srgbClr val="000000"/>
              </a:solidFill>
              <a:latin typeface="Arial"/>
            </a:endParaRPr>
          </a:p>
          <a:p>
            <a:pPr>
              <a:lnSpc>
                <a:spcPct val="100000"/>
              </a:lnSpc>
            </a:pPr>
            <a:r>
              <a:rPr lang="en-US" sz="1800" b="0" strike="noStrike" spc="-1" dirty="0">
                <a:solidFill>
                  <a:srgbClr val="000000"/>
                </a:solidFill>
                <a:latin typeface="Arial"/>
                <a:ea typeface="DejaVu Sans"/>
              </a:rPr>
              <a:t>2.   After you completed the online lesson, please answer the following questions:</a:t>
            </a:r>
            <a:endParaRPr lang="en-GB" sz="1800" b="0" strike="noStrike" spc="-1" dirty="0">
              <a:solidFill>
                <a:srgbClr val="000000"/>
              </a:solidFill>
              <a:latin typeface="Arial"/>
            </a:endParaRPr>
          </a:p>
          <a:p>
            <a:pPr marL="1170000" lvl="1" indent="-285840">
              <a:lnSpc>
                <a:spcPct val="100000"/>
              </a:lnSpc>
              <a:buClr>
                <a:srgbClr val="000000"/>
              </a:buClr>
              <a:buFont typeface="Symbol"/>
              <a:buChar char="-"/>
            </a:pPr>
            <a:r>
              <a:rPr lang="en-US" sz="1800" b="0" strike="noStrike" spc="-1" dirty="0">
                <a:solidFill>
                  <a:srgbClr val="000000"/>
                </a:solidFill>
                <a:latin typeface="Arial"/>
                <a:ea typeface="DejaVu Sans"/>
              </a:rPr>
              <a:t>What did you like about the MOOC content?</a:t>
            </a:r>
            <a:endParaRPr lang="en-GB" sz="1800" b="0" strike="noStrike" spc="-1" dirty="0">
              <a:solidFill>
                <a:srgbClr val="000000"/>
              </a:solidFill>
              <a:latin typeface="Arial"/>
            </a:endParaRPr>
          </a:p>
          <a:p>
            <a:pPr marL="1170000" lvl="1" indent="-285840">
              <a:lnSpc>
                <a:spcPct val="100000"/>
              </a:lnSpc>
              <a:buClr>
                <a:srgbClr val="000000"/>
              </a:buClr>
              <a:buFont typeface="Symbol"/>
              <a:buChar char="-"/>
            </a:pPr>
            <a:r>
              <a:rPr lang="en-US" sz="1800" b="0" strike="noStrike" spc="-1" dirty="0">
                <a:solidFill>
                  <a:srgbClr val="000000"/>
                </a:solidFill>
                <a:latin typeface="Arial"/>
                <a:ea typeface="DejaVu Sans"/>
              </a:rPr>
              <a:t>Which parts of the MOOC content did you not like?</a:t>
            </a:r>
            <a:endParaRPr lang="en-GB" sz="1800" b="0" strike="noStrike" spc="-1" dirty="0">
              <a:solidFill>
                <a:srgbClr val="000000"/>
              </a:solidFill>
              <a:latin typeface="Arial"/>
            </a:endParaRPr>
          </a:p>
          <a:p>
            <a:pPr marL="1170000" lvl="1" indent="-285840">
              <a:lnSpc>
                <a:spcPct val="100000"/>
              </a:lnSpc>
              <a:buClr>
                <a:srgbClr val="000000"/>
              </a:buClr>
              <a:buFont typeface="Symbol"/>
              <a:buChar char="-"/>
            </a:pPr>
            <a:r>
              <a:rPr lang="en-US" sz="1800" b="0" strike="noStrike" spc="-1" dirty="0">
                <a:solidFill>
                  <a:srgbClr val="000000"/>
                </a:solidFill>
                <a:latin typeface="Arial"/>
                <a:ea typeface="DejaVu Sans"/>
              </a:rPr>
              <a:t>Give up to three ways this online learning material could been improved.</a:t>
            </a:r>
            <a:endParaRPr lang="en-GB" sz="1800" b="0" strike="noStrike" spc="-1" dirty="0">
              <a:solidFill>
                <a:srgbClr val="000000"/>
              </a:solidFill>
              <a:latin typeface="Arial"/>
            </a:endParaRPr>
          </a:p>
        </p:txBody>
      </p:sp>
      <p:sp>
        <p:nvSpPr>
          <p:cNvPr id="427" name="CustomShape 3"/>
          <p:cNvSpPr/>
          <p:nvPr/>
        </p:nvSpPr>
        <p:spPr>
          <a:xfrm>
            <a:off x="432720" y="1148040"/>
            <a:ext cx="10337760" cy="4784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Evaluating the MOOC Content</a:t>
            </a:r>
            <a:endParaRPr lang="en-GB" sz="2200" b="0" strike="noStrike" spc="-1">
              <a:solidFill>
                <a:srgbClr val="000000"/>
              </a:solidFill>
              <a:latin typeface="Aria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CustomShape 1"/>
          <p:cNvSpPr/>
          <p:nvPr/>
        </p:nvSpPr>
        <p:spPr>
          <a:xfrm>
            <a:off x="335520" y="764640"/>
            <a:ext cx="10737720" cy="48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Additional</a:t>
            </a:r>
            <a:r>
              <a:rPr lang="en-GB" sz="2400" b="1" strike="noStrike" spc="-1">
                <a:solidFill>
                  <a:srgbClr val="000000"/>
                </a:solidFill>
                <a:latin typeface="DejaVu Sans"/>
                <a:ea typeface="DejaVu Sans"/>
              </a:rPr>
              <a:t> Resources</a:t>
            </a:r>
            <a:endParaRPr lang="en-GB" sz="2400" b="0" strike="noStrike" spc="-1">
              <a:solidFill>
                <a:srgbClr val="000000"/>
              </a:solidFill>
              <a:latin typeface="Arial"/>
            </a:endParaRPr>
          </a:p>
        </p:txBody>
      </p:sp>
      <p:sp>
        <p:nvSpPr>
          <p:cNvPr id="429" name="CustomShape 2"/>
          <p:cNvSpPr/>
          <p:nvPr/>
        </p:nvSpPr>
        <p:spPr>
          <a:xfrm>
            <a:off x="335520" y="1268640"/>
            <a:ext cx="10737720" cy="5025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86840">
              <a:lnSpc>
                <a:spcPct val="100000"/>
              </a:lnSpc>
              <a:spcBef>
                <a:spcPts val="360"/>
              </a:spcBef>
              <a:buClr>
                <a:srgbClr val="008C4F"/>
              </a:buClr>
              <a:buSzPct val="115000"/>
              <a:buFont typeface="Wingdings" charset="2"/>
              <a:buChar char=""/>
            </a:pPr>
            <a:r>
              <a:rPr lang="en-US" sz="1800" b="0" strike="noStrike" spc="-1">
                <a:solidFill>
                  <a:srgbClr val="000000"/>
                </a:solidFill>
                <a:latin typeface="DejaVu Sans"/>
                <a:ea typeface="DejaVu Sans"/>
              </a:rPr>
              <a:t>Walter R. Stahel (2019) – The Circular Economy: A User's Guide</a:t>
            </a:r>
            <a:endParaRPr lang="en-GB" sz="1800" b="0" strike="noStrike" spc="-1">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lang="en-US" sz="1800" b="0" strike="noStrike" spc="-1">
                <a:solidFill>
                  <a:srgbClr val="000000"/>
                </a:solidFill>
                <a:latin typeface="DejaVu Sans"/>
                <a:ea typeface="DejaVu Sans"/>
              </a:rPr>
              <a:t>Website of the Ellen MacArthur Foundation – </a:t>
            </a:r>
            <a:r>
              <a:rPr lang="en-US" sz="1800" b="0" u="sng" strike="noStrike" spc="-1">
                <a:solidFill>
                  <a:srgbClr val="0000FF"/>
                </a:solidFill>
                <a:uFillTx/>
                <a:latin typeface="DejaVu Sans"/>
                <a:ea typeface="DejaVu Sans"/>
                <a:hlinkClick r:id="rId2"/>
              </a:rPr>
              <a:t>Link</a:t>
            </a:r>
            <a:r>
              <a:rPr lang="en-US" sz="1800" b="0" strike="noStrike" spc="-1">
                <a:solidFill>
                  <a:srgbClr val="000000"/>
                </a:solidFill>
                <a:latin typeface="DejaVu Sans"/>
                <a:ea typeface="DejaVu Sans"/>
              </a:rPr>
              <a:t> </a:t>
            </a:r>
            <a:endParaRPr lang="en-GB" sz="1800" b="0" strike="noStrike" spc="-1">
              <a:solidFill>
                <a:srgbClr val="000000"/>
              </a:solidFill>
              <a:latin typeface="Aria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CustomShape 1"/>
          <p:cNvSpPr/>
          <p:nvPr/>
        </p:nvSpPr>
        <p:spPr>
          <a:xfrm>
            <a:off x="335520" y="1268640"/>
            <a:ext cx="10730160" cy="5017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spcBef>
                <a:spcPts val="799"/>
              </a:spcBef>
              <a:tabLst>
                <a:tab pos="0" algn="l"/>
              </a:tabLst>
            </a:pPr>
            <a:r>
              <a:rPr lang="en-US" sz="4000" b="1" strike="noStrike" spc="-1">
                <a:solidFill>
                  <a:srgbClr val="000000"/>
                </a:solidFill>
                <a:latin typeface="DejaVu Sans"/>
                <a:ea typeface="DejaVu Sans"/>
              </a:rPr>
              <a:t>Questions?</a:t>
            </a:r>
            <a:endParaRPr lang="en-GB" sz="4000" b="0" strike="noStrike" spc="-1">
              <a:solidFill>
                <a:srgbClr val="000000"/>
              </a:solidFill>
              <a:latin typeface="Arial"/>
            </a:endParaRPr>
          </a:p>
        </p:txBody>
      </p:sp>
      <p:sp>
        <p:nvSpPr>
          <p:cNvPr id="431" name="CustomShape 2"/>
          <p:cNvSpPr/>
          <p:nvPr/>
        </p:nvSpPr>
        <p:spPr>
          <a:xfrm>
            <a:off x="335520" y="764640"/>
            <a:ext cx="10730160" cy="480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CustomShape 1"/>
          <p:cNvSpPr/>
          <p:nvPr/>
        </p:nvSpPr>
        <p:spPr>
          <a:xfrm>
            <a:off x="335520" y="764640"/>
            <a:ext cx="10733040" cy="483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Exercise E04</a:t>
            </a:r>
            <a:endParaRPr lang="en-GB" sz="2400" b="0" strike="noStrike" spc="-1">
              <a:solidFill>
                <a:srgbClr val="000000"/>
              </a:solidFill>
              <a:latin typeface="Arial"/>
            </a:endParaRPr>
          </a:p>
        </p:txBody>
      </p:sp>
      <p:sp>
        <p:nvSpPr>
          <p:cNvPr id="241" name="CustomShape 2"/>
          <p:cNvSpPr/>
          <p:nvPr/>
        </p:nvSpPr>
        <p:spPr>
          <a:xfrm>
            <a:off x="335520" y="1268280"/>
            <a:ext cx="10733040" cy="5020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07720">
              <a:lnSpc>
                <a:spcPct val="100000"/>
              </a:lnSpc>
              <a:spcBef>
                <a:spcPts val="360"/>
              </a:spcBef>
              <a:buClr>
                <a:srgbClr val="008C4F"/>
              </a:buClr>
              <a:buSzPct val="45000"/>
              <a:buFont typeface="OpenSymbol"/>
              <a:buChar char="■"/>
            </a:pPr>
            <a:r>
              <a:rPr lang="de-DE" sz="1800" b="0" strike="noStrike" spc="-1">
                <a:solidFill>
                  <a:srgbClr val="000000"/>
                </a:solidFill>
                <a:latin typeface="DejaVu Sans"/>
                <a:ea typeface="DejaVu Sans"/>
              </a:rPr>
              <a:t>You chose articles and reported how sustainability is discussed in the following countries:</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673200" lvl="1" indent="-207720">
              <a:lnSpc>
                <a:spcPct val="100000"/>
              </a:lnSpc>
              <a:spcBef>
                <a:spcPts val="360"/>
              </a:spcBef>
              <a:buClr>
                <a:srgbClr val="008C4F"/>
              </a:buClr>
              <a:buSzPct val="45000"/>
              <a:buFont typeface="OpenSymbol"/>
              <a:buChar char="■"/>
            </a:pPr>
            <a:r>
              <a:rPr lang="de-DE" sz="1800" b="0" strike="noStrike" spc="-1">
                <a:solidFill>
                  <a:srgbClr val="000000"/>
                </a:solidFill>
                <a:latin typeface="DejaVu Sans"/>
                <a:ea typeface="DejaVu Sans"/>
              </a:rPr>
              <a:t>India</a:t>
            </a:r>
            <a:endParaRPr lang="en-GB" sz="1800" b="0" strike="noStrike" spc="-1">
              <a:solidFill>
                <a:srgbClr val="000000"/>
              </a:solidFill>
              <a:latin typeface="Arial"/>
            </a:endParaRPr>
          </a:p>
          <a:p>
            <a:pPr marL="673200" lvl="1" indent="-207720">
              <a:lnSpc>
                <a:spcPct val="100000"/>
              </a:lnSpc>
              <a:spcBef>
                <a:spcPts val="360"/>
              </a:spcBef>
              <a:buClr>
                <a:srgbClr val="008C4F"/>
              </a:buClr>
              <a:buSzPct val="45000"/>
              <a:buFont typeface="OpenSymbol"/>
              <a:buChar char="■"/>
            </a:pPr>
            <a:r>
              <a:rPr lang="de-DE" sz="1800" b="0" strike="noStrike" spc="-1">
                <a:solidFill>
                  <a:srgbClr val="000000"/>
                </a:solidFill>
                <a:latin typeface="DejaVu Sans"/>
                <a:ea typeface="DejaVu Sans"/>
              </a:rPr>
              <a:t>Ukraine</a:t>
            </a:r>
            <a:endParaRPr lang="en-GB" sz="1800" b="0" strike="noStrike" spc="-1">
              <a:solidFill>
                <a:srgbClr val="000000"/>
              </a:solidFill>
              <a:latin typeface="Arial"/>
            </a:endParaRPr>
          </a:p>
          <a:p>
            <a:pPr marL="673200" lvl="1" indent="-207720">
              <a:lnSpc>
                <a:spcPct val="100000"/>
              </a:lnSpc>
              <a:spcBef>
                <a:spcPts val="360"/>
              </a:spcBef>
              <a:buClr>
                <a:srgbClr val="008C4F"/>
              </a:buClr>
              <a:buSzPct val="45000"/>
              <a:buFont typeface="OpenSymbol"/>
              <a:buChar char="■"/>
            </a:pPr>
            <a:r>
              <a:rPr lang="de-DE" sz="1800" b="0" strike="noStrike" spc="-1">
                <a:solidFill>
                  <a:srgbClr val="000000"/>
                </a:solidFill>
                <a:latin typeface="DejaVu Sans"/>
                <a:ea typeface="DejaVu Sans"/>
              </a:rPr>
              <a:t>Russia</a:t>
            </a:r>
            <a:endParaRPr lang="en-GB" sz="1800" b="0" strike="noStrike" spc="-1">
              <a:solidFill>
                <a:srgbClr val="000000"/>
              </a:solidFill>
              <a:latin typeface="Arial"/>
            </a:endParaRPr>
          </a:p>
          <a:p>
            <a:pPr marL="673200" lvl="1" indent="-207720">
              <a:lnSpc>
                <a:spcPct val="100000"/>
              </a:lnSpc>
              <a:spcBef>
                <a:spcPts val="360"/>
              </a:spcBef>
              <a:buClr>
                <a:srgbClr val="008C4F"/>
              </a:buClr>
              <a:buSzPct val="45000"/>
              <a:buFont typeface="OpenSymbol"/>
              <a:buChar char="■"/>
            </a:pPr>
            <a:r>
              <a:rPr lang="de-DE" sz="1800" b="0" strike="noStrike" spc="-1">
                <a:solidFill>
                  <a:srgbClr val="000000"/>
                </a:solidFill>
                <a:latin typeface="DejaVu Sans"/>
                <a:ea typeface="DejaVu Sans"/>
              </a:rPr>
              <a:t>Saudi Arabia</a:t>
            </a:r>
            <a:endParaRPr lang="en-GB" sz="1800" b="0" strike="noStrike" spc="-1">
              <a:solidFill>
                <a:srgbClr val="000000"/>
              </a:solidFill>
              <a:latin typeface="Arial"/>
            </a:endParaRPr>
          </a:p>
          <a:p>
            <a:pPr marL="673200" lvl="1" indent="-207720">
              <a:lnSpc>
                <a:spcPct val="100000"/>
              </a:lnSpc>
              <a:spcBef>
                <a:spcPts val="360"/>
              </a:spcBef>
              <a:buClr>
                <a:srgbClr val="008C4F"/>
              </a:buClr>
              <a:buSzPct val="45000"/>
              <a:buFont typeface="OpenSymbol"/>
              <a:buChar char="■"/>
            </a:pPr>
            <a:r>
              <a:rPr lang="de-DE" sz="1800" b="0" strike="noStrike" spc="-1">
                <a:solidFill>
                  <a:srgbClr val="000000"/>
                </a:solidFill>
                <a:latin typeface="DejaVu Sans"/>
                <a:ea typeface="DejaVu Sans"/>
              </a:rPr>
              <a:t>Brazil</a:t>
            </a:r>
            <a:endParaRPr lang="en-GB" sz="1800" b="0" strike="noStrike" spc="-1">
              <a:solidFill>
                <a:srgbClr val="000000"/>
              </a:solidFill>
              <a:latin typeface="Arial"/>
            </a:endParaRPr>
          </a:p>
          <a:p>
            <a:pPr marL="673200" lvl="1" indent="-207720">
              <a:lnSpc>
                <a:spcPct val="100000"/>
              </a:lnSpc>
              <a:spcBef>
                <a:spcPts val="360"/>
              </a:spcBef>
              <a:buClr>
                <a:srgbClr val="008C4F"/>
              </a:buClr>
              <a:buSzPct val="45000"/>
              <a:buFont typeface="OpenSymbol"/>
              <a:buChar char="■"/>
            </a:pPr>
            <a:r>
              <a:rPr lang="de-DE" sz="1800" b="0" strike="noStrike" spc="-1">
                <a:solidFill>
                  <a:srgbClr val="000000"/>
                </a:solidFill>
                <a:latin typeface="DejaVu Sans"/>
                <a:ea typeface="DejaVu Sans"/>
              </a:rPr>
              <a:t>Germany</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
        <p:nvSpPr>
          <p:cNvPr id="242" name="CustomShape 3"/>
          <p:cNvSpPr/>
          <p:nvPr/>
        </p:nvSpPr>
        <p:spPr>
          <a:xfrm>
            <a:off x="432720" y="1148040"/>
            <a:ext cx="10338480" cy="479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National Sustainability Discourse</a:t>
            </a:r>
            <a:endParaRPr lang="en-GB" sz="2200" b="0" strike="noStrike" spc="-1">
              <a:solidFill>
                <a:srgbClr val="000000"/>
              </a:solidFill>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CustomShape 1"/>
          <p:cNvSpPr/>
          <p:nvPr/>
        </p:nvSpPr>
        <p:spPr>
          <a:xfrm>
            <a:off x="335520" y="764640"/>
            <a:ext cx="10733040" cy="483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Exercise E04</a:t>
            </a:r>
            <a:endParaRPr lang="en-GB" sz="2400" b="0" strike="noStrike" spc="-1">
              <a:solidFill>
                <a:srgbClr val="000000"/>
              </a:solidFill>
              <a:latin typeface="Arial"/>
            </a:endParaRPr>
          </a:p>
        </p:txBody>
      </p:sp>
      <p:sp>
        <p:nvSpPr>
          <p:cNvPr id="244" name="CustomShape 2"/>
          <p:cNvSpPr/>
          <p:nvPr/>
        </p:nvSpPr>
        <p:spPr>
          <a:xfrm>
            <a:off x="335520" y="1268280"/>
            <a:ext cx="10733040" cy="5020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465480">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
        <p:nvSpPr>
          <p:cNvPr id="245" name="CustomShape 3"/>
          <p:cNvSpPr/>
          <p:nvPr/>
        </p:nvSpPr>
        <p:spPr>
          <a:xfrm>
            <a:off x="432720" y="1148040"/>
            <a:ext cx="10338480" cy="479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National Sustainability Discourse</a:t>
            </a:r>
            <a:endParaRPr lang="en-GB" sz="2200" b="0" strike="noStrike" spc="-1">
              <a:solidFill>
                <a:srgbClr val="000000"/>
              </a:solidFill>
              <a:latin typeface="Arial"/>
            </a:endParaRPr>
          </a:p>
        </p:txBody>
      </p:sp>
      <p:graphicFrame>
        <p:nvGraphicFramePr>
          <p:cNvPr id="246" name="Tabelle 1"/>
          <p:cNvGraphicFramePr/>
          <p:nvPr/>
        </p:nvGraphicFramePr>
        <p:xfrm>
          <a:off x="432720" y="1824480"/>
          <a:ext cx="10635840" cy="4316760"/>
        </p:xfrm>
        <a:graphic>
          <a:graphicData uri="http://schemas.openxmlformats.org/drawingml/2006/table">
            <a:tbl>
              <a:tblPr/>
              <a:tblGrid>
                <a:gridCol w="1251720">
                  <a:extLst>
                    <a:ext uri="{9D8B030D-6E8A-4147-A177-3AD203B41FA5}">
                      <a16:colId xmlns:a16="http://schemas.microsoft.com/office/drawing/2014/main" val="20000"/>
                    </a:ext>
                  </a:extLst>
                </a:gridCol>
                <a:gridCol w="6608160">
                  <a:extLst>
                    <a:ext uri="{9D8B030D-6E8A-4147-A177-3AD203B41FA5}">
                      <a16:colId xmlns:a16="http://schemas.microsoft.com/office/drawing/2014/main" val="20001"/>
                    </a:ext>
                  </a:extLst>
                </a:gridCol>
                <a:gridCol w="2775960">
                  <a:extLst>
                    <a:ext uri="{9D8B030D-6E8A-4147-A177-3AD203B41FA5}">
                      <a16:colId xmlns:a16="http://schemas.microsoft.com/office/drawing/2014/main" val="20002"/>
                    </a:ext>
                  </a:extLst>
                </a:gridCol>
              </a:tblGrid>
              <a:tr h="350280">
                <a:tc>
                  <a:txBody>
                    <a:bodyPr/>
                    <a:lstStyle/>
                    <a:p>
                      <a:pPr>
                        <a:lnSpc>
                          <a:spcPct val="100000"/>
                        </a:lnSpc>
                      </a:pPr>
                      <a:r>
                        <a:rPr lang="en-US" sz="1600" b="1" strike="noStrike" spc="-1">
                          <a:solidFill>
                            <a:srgbClr val="FFFFFF"/>
                          </a:solidFill>
                          <a:latin typeface="Arial"/>
                          <a:ea typeface="DejaVu Sans"/>
                        </a:rPr>
                        <a:t>Country</a:t>
                      </a:r>
                      <a:endParaRPr lang="en-GB" sz="1600" b="0" strike="noStrike" spc="-1">
                        <a:solidFill>
                          <a:srgbClr val="000000"/>
                        </a:solidFill>
                        <a:latin typeface="Arial"/>
                      </a:endParaRPr>
                    </a:p>
                  </a:txBody>
                  <a:tcPr>
                    <a:lnL w="12240">
                      <a:solidFill>
                        <a:srgbClr val="008C4F"/>
                      </a:solidFill>
                      <a:prstDash val="solid"/>
                    </a:lnL>
                    <a:lnR w="12240">
                      <a:solidFill>
                        <a:srgbClr val="008C4F"/>
                      </a:solidFill>
                      <a:prstDash val="solid"/>
                    </a:lnR>
                    <a:lnT w="12240">
                      <a:solidFill>
                        <a:srgbClr val="008C4F"/>
                      </a:solidFill>
                      <a:prstDash val="solid"/>
                    </a:lnT>
                    <a:lnB w="12240">
                      <a:solidFill>
                        <a:srgbClr val="008C4F"/>
                      </a:solidFill>
                      <a:prstDash val="solid"/>
                    </a:lnB>
                    <a:solidFill>
                      <a:srgbClr val="008C4F"/>
                    </a:solidFill>
                  </a:tcPr>
                </a:tc>
                <a:tc>
                  <a:txBody>
                    <a:bodyPr/>
                    <a:lstStyle/>
                    <a:p>
                      <a:pPr>
                        <a:lnSpc>
                          <a:spcPct val="100000"/>
                        </a:lnSpc>
                      </a:pPr>
                      <a:r>
                        <a:rPr lang="en-US" sz="1600" b="1" strike="noStrike" spc="-1">
                          <a:solidFill>
                            <a:srgbClr val="FFFFFF"/>
                          </a:solidFill>
                          <a:latin typeface="Arial"/>
                          <a:ea typeface="DejaVu Sans"/>
                        </a:rPr>
                        <a:t>Your Assessement</a:t>
                      </a:r>
                      <a:endParaRPr lang="en-GB" sz="1600" b="0" strike="noStrike" spc="-1">
                        <a:solidFill>
                          <a:srgbClr val="000000"/>
                        </a:solidFill>
                        <a:latin typeface="Arial"/>
                      </a:endParaRPr>
                    </a:p>
                  </a:txBody>
                  <a:tcPr>
                    <a:lnL w="12240">
                      <a:solidFill>
                        <a:srgbClr val="008C4F"/>
                      </a:solidFill>
                      <a:prstDash val="solid"/>
                    </a:lnL>
                    <a:lnR w="12240">
                      <a:solidFill>
                        <a:srgbClr val="008C4F"/>
                      </a:solidFill>
                      <a:prstDash val="solid"/>
                    </a:lnR>
                    <a:lnT w="12240">
                      <a:solidFill>
                        <a:srgbClr val="008C4F"/>
                      </a:solidFill>
                      <a:prstDash val="solid"/>
                    </a:lnT>
                    <a:lnB w="12240">
                      <a:solidFill>
                        <a:srgbClr val="008C4F"/>
                      </a:solidFill>
                      <a:prstDash val="solid"/>
                    </a:lnB>
                    <a:solidFill>
                      <a:srgbClr val="008C4F"/>
                    </a:solidFill>
                  </a:tcPr>
                </a:tc>
                <a:tc>
                  <a:txBody>
                    <a:bodyPr/>
                    <a:lstStyle/>
                    <a:p>
                      <a:pPr>
                        <a:lnSpc>
                          <a:spcPct val="100000"/>
                        </a:lnSpc>
                      </a:pPr>
                      <a:r>
                        <a:rPr lang="en-US" sz="1600" b="1" strike="noStrike" spc="-1">
                          <a:solidFill>
                            <a:srgbClr val="FFFFFF"/>
                          </a:solidFill>
                          <a:latin typeface="Arial"/>
                          <a:ea typeface="DejaVu Sans"/>
                        </a:rPr>
                        <a:t>CCPI 2023</a:t>
                      </a:r>
                      <a:endParaRPr lang="en-GB" sz="1600" b="0" strike="noStrike" spc="-1">
                        <a:solidFill>
                          <a:srgbClr val="000000"/>
                        </a:solidFill>
                        <a:latin typeface="Arial"/>
                      </a:endParaRPr>
                    </a:p>
                  </a:txBody>
                  <a:tcPr>
                    <a:lnL w="12240">
                      <a:solidFill>
                        <a:srgbClr val="008C4F"/>
                      </a:solidFill>
                      <a:prstDash val="solid"/>
                    </a:lnL>
                    <a:lnR w="12240">
                      <a:solidFill>
                        <a:srgbClr val="008C4F"/>
                      </a:solidFill>
                      <a:prstDash val="solid"/>
                    </a:lnR>
                    <a:lnT w="12240">
                      <a:solidFill>
                        <a:srgbClr val="008C4F"/>
                      </a:solidFill>
                      <a:prstDash val="solid"/>
                    </a:lnT>
                    <a:lnB w="12240">
                      <a:solidFill>
                        <a:srgbClr val="008C4F"/>
                      </a:solidFill>
                      <a:prstDash val="solid"/>
                    </a:lnB>
                    <a:solidFill>
                      <a:srgbClr val="008C4F"/>
                    </a:solidFill>
                  </a:tcPr>
                </a:tc>
                <a:extLst>
                  <a:ext uri="{0D108BD9-81ED-4DB2-BD59-A6C34878D82A}">
                    <a16:rowId xmlns:a16="http://schemas.microsoft.com/office/drawing/2014/main" val="10000"/>
                  </a:ext>
                </a:extLst>
              </a:tr>
              <a:tr h="1071360">
                <a:tc>
                  <a:txBody>
                    <a:bodyPr/>
                    <a:lstStyle/>
                    <a:p>
                      <a:pPr>
                        <a:lnSpc>
                          <a:spcPct val="100000"/>
                        </a:lnSpc>
                      </a:pPr>
                      <a:r>
                        <a:rPr lang="en-US" sz="1600" b="0" strike="noStrike" spc="-1">
                          <a:solidFill>
                            <a:srgbClr val="000000"/>
                          </a:solidFill>
                          <a:latin typeface="Arial"/>
                          <a:ea typeface="DejaVu Sans"/>
                        </a:rPr>
                        <a:t>India </a:t>
                      </a:r>
                      <a:endParaRPr lang="en-GB" sz="1600" b="0" strike="noStrike" spc="-1">
                        <a:solidFill>
                          <a:srgbClr val="000000"/>
                        </a:solidFill>
                        <a:latin typeface="Arial"/>
                      </a:endParaRPr>
                    </a:p>
                  </a:txBody>
                  <a:tcPr>
                    <a:lnL w="12240">
                      <a:solidFill>
                        <a:srgbClr val="008C4F"/>
                      </a:solidFill>
                      <a:prstDash val="solid"/>
                    </a:lnL>
                    <a:lnR w="12240">
                      <a:solidFill>
                        <a:srgbClr val="FFFFFF"/>
                      </a:solidFill>
                      <a:prstDash val="solid"/>
                    </a:lnR>
                    <a:lnT w="12240">
                      <a:solidFill>
                        <a:srgbClr val="008C4F"/>
                      </a:solidFill>
                      <a:prstDash val="solid"/>
                    </a:lnT>
                    <a:lnB w="12240">
                      <a:solidFill>
                        <a:srgbClr val="008C4F"/>
                      </a:solidFill>
                      <a:prstDash val="solid"/>
                    </a:lnB>
                    <a:noFill/>
                  </a:tcPr>
                </a:tc>
                <a:tc>
                  <a:txBody>
                    <a:bodyPr/>
                    <a:lstStyle/>
                    <a:p>
                      <a:pPr marL="285840" indent="-285840">
                        <a:lnSpc>
                          <a:spcPct val="100000"/>
                        </a:lnSpc>
                        <a:buClr>
                          <a:srgbClr val="000000"/>
                        </a:buClr>
                        <a:buFont typeface="Arial"/>
                        <a:buChar char="•"/>
                      </a:pPr>
                      <a:r>
                        <a:rPr lang="en-US" sz="1600" b="0" strike="noStrike" spc="-1">
                          <a:solidFill>
                            <a:srgbClr val="000000"/>
                          </a:solidFill>
                          <a:latin typeface="Arial"/>
                          <a:ea typeface="DejaVu Sans"/>
                        </a:rPr>
                        <a:t>“Indian government considers sustainability to be an important national issue”</a:t>
                      </a:r>
                      <a:endParaRPr lang="en-GB" sz="1600" b="0" strike="noStrike" spc="-1">
                        <a:solidFill>
                          <a:srgbClr val="000000"/>
                        </a:solidFill>
                        <a:latin typeface="Arial"/>
                      </a:endParaRPr>
                    </a:p>
                    <a:p>
                      <a:pPr marL="285840" indent="-285840">
                        <a:lnSpc>
                          <a:spcPct val="100000"/>
                        </a:lnSpc>
                        <a:buClr>
                          <a:srgbClr val="000000"/>
                        </a:buClr>
                        <a:buFont typeface="Arial"/>
                        <a:buChar char="•"/>
                      </a:pPr>
                      <a:r>
                        <a:rPr lang="en-US" sz="1600" b="0" strike="noStrike" spc="-1">
                          <a:solidFill>
                            <a:srgbClr val="000000"/>
                          </a:solidFill>
                          <a:latin typeface="Arial"/>
                          <a:ea typeface="DejaVu Sans"/>
                        </a:rPr>
                        <a:t>“India has been giving importance to maintaining a sustainable environment”</a:t>
                      </a:r>
                      <a:endParaRPr lang="en-GB" sz="1600" b="0" strike="noStrike" spc="-1">
                        <a:solidFill>
                          <a:srgbClr val="000000"/>
                        </a:solidFill>
                        <a:latin typeface="Arial"/>
                      </a:endParaRPr>
                    </a:p>
                  </a:txBody>
                  <a:tcPr>
                    <a:lnL w="12240">
                      <a:solidFill>
                        <a:srgbClr val="FFFFFF"/>
                      </a:solidFill>
                      <a:prstDash val="solid"/>
                    </a:lnL>
                    <a:lnR w="12240">
                      <a:solidFill>
                        <a:srgbClr val="FFFFFF"/>
                      </a:solidFill>
                      <a:prstDash val="solid"/>
                    </a:lnR>
                    <a:lnT w="12240">
                      <a:solidFill>
                        <a:srgbClr val="008C4F"/>
                      </a:solidFill>
                      <a:prstDash val="solid"/>
                    </a:lnT>
                    <a:lnB w="12240">
                      <a:solidFill>
                        <a:srgbClr val="008C4F"/>
                      </a:solidFill>
                      <a:prstDash val="solid"/>
                    </a:lnB>
                    <a:noFill/>
                  </a:tcPr>
                </a:tc>
                <a:tc>
                  <a:txBody>
                    <a:bodyPr/>
                    <a:lstStyle/>
                    <a:p>
                      <a:pPr>
                        <a:lnSpc>
                          <a:spcPct val="100000"/>
                        </a:lnSpc>
                      </a:pPr>
                      <a:r>
                        <a:rPr lang="en-US" sz="1600" b="0" strike="noStrike" spc="-1">
                          <a:solidFill>
                            <a:srgbClr val="000000"/>
                          </a:solidFill>
                          <a:latin typeface="Arial"/>
                          <a:ea typeface="DejaVu Sans"/>
                        </a:rPr>
                        <a:t>Rank: 8</a:t>
                      </a:r>
                      <a:br>
                        <a:rPr sz="1600"/>
                      </a:br>
                      <a:r>
                        <a:rPr lang="en-US" sz="1600" b="0" strike="noStrike" spc="-1">
                          <a:solidFill>
                            <a:srgbClr val="000000"/>
                          </a:solidFill>
                          <a:latin typeface="Arial"/>
                          <a:ea typeface="DejaVu Sans"/>
                        </a:rPr>
                        <a:t>High Rating</a:t>
                      </a:r>
                      <a:endParaRPr lang="en-GB" sz="1600" b="0" strike="noStrike" spc="-1">
                        <a:solidFill>
                          <a:srgbClr val="000000"/>
                        </a:solidFill>
                        <a:latin typeface="Arial"/>
                      </a:endParaRPr>
                    </a:p>
                  </a:txBody>
                  <a:tcPr>
                    <a:lnL w="12240">
                      <a:solidFill>
                        <a:srgbClr val="FFFFFF"/>
                      </a:solidFill>
                      <a:prstDash val="solid"/>
                    </a:lnL>
                    <a:lnR w="12240">
                      <a:solidFill>
                        <a:srgbClr val="008C4F"/>
                      </a:solidFill>
                      <a:prstDash val="solid"/>
                    </a:lnR>
                    <a:lnT w="12240">
                      <a:solidFill>
                        <a:srgbClr val="008C4F"/>
                      </a:solidFill>
                      <a:prstDash val="solid"/>
                    </a:lnT>
                    <a:lnB w="12240">
                      <a:solidFill>
                        <a:srgbClr val="008C4F"/>
                      </a:solidFill>
                      <a:prstDash val="solid"/>
                    </a:lnB>
                    <a:noFill/>
                  </a:tcPr>
                </a:tc>
                <a:extLst>
                  <a:ext uri="{0D108BD9-81ED-4DB2-BD59-A6C34878D82A}">
                    <a16:rowId xmlns:a16="http://schemas.microsoft.com/office/drawing/2014/main" val="10001"/>
                  </a:ext>
                </a:extLst>
              </a:tr>
              <a:tr h="354960">
                <a:tc>
                  <a:txBody>
                    <a:bodyPr/>
                    <a:lstStyle/>
                    <a:p>
                      <a:pPr>
                        <a:lnSpc>
                          <a:spcPct val="100000"/>
                        </a:lnSpc>
                      </a:pPr>
                      <a:r>
                        <a:rPr lang="en-US" sz="1600" b="0" strike="noStrike" spc="-1">
                          <a:solidFill>
                            <a:srgbClr val="000000"/>
                          </a:solidFill>
                          <a:latin typeface="Arial"/>
                          <a:ea typeface="DejaVu Sans"/>
                        </a:rPr>
                        <a:t>Ukraine</a:t>
                      </a:r>
                      <a:endParaRPr lang="en-GB" sz="1600" b="0" strike="noStrike" spc="-1">
                        <a:solidFill>
                          <a:srgbClr val="000000"/>
                        </a:solidFill>
                        <a:latin typeface="Arial"/>
                      </a:endParaRPr>
                    </a:p>
                  </a:txBody>
                  <a:tcPr>
                    <a:lnL w="12240">
                      <a:solidFill>
                        <a:srgbClr val="008C4F"/>
                      </a:solidFill>
                      <a:prstDash val="solid"/>
                    </a:lnL>
                    <a:lnR w="12240">
                      <a:solidFill>
                        <a:srgbClr val="FFFFFF"/>
                      </a:solidFill>
                      <a:prstDash val="solid"/>
                    </a:lnR>
                    <a:lnT w="12240">
                      <a:solidFill>
                        <a:srgbClr val="008C4F"/>
                      </a:solidFill>
                      <a:prstDash val="solid"/>
                    </a:lnT>
                    <a:lnB w="12240">
                      <a:solidFill>
                        <a:srgbClr val="008C4F"/>
                      </a:solidFill>
                      <a:prstDash val="solid"/>
                    </a:lnB>
                    <a:noFill/>
                  </a:tcPr>
                </a:tc>
                <a:tc>
                  <a:txBody>
                    <a:bodyPr/>
                    <a:lstStyle/>
                    <a:p>
                      <a:pPr marL="285840" indent="-285840">
                        <a:lnSpc>
                          <a:spcPct val="100000"/>
                        </a:lnSpc>
                        <a:buClr>
                          <a:srgbClr val="000000"/>
                        </a:buClr>
                        <a:buFont typeface="Arial"/>
                        <a:buChar char="•"/>
                      </a:pPr>
                      <a:r>
                        <a:rPr lang="en-US" sz="1600" b="0" strike="noStrike" spc="-1">
                          <a:solidFill>
                            <a:srgbClr val="000000"/>
                          </a:solidFill>
                          <a:latin typeface="Arial"/>
                          <a:ea typeface="DejaVu Sans"/>
                        </a:rPr>
                        <a:t>“sustainability is a political priority of Ukraine since 2015”</a:t>
                      </a:r>
                      <a:endParaRPr lang="en-GB" sz="1600" b="0" strike="noStrike" spc="-1">
                        <a:solidFill>
                          <a:srgbClr val="000000"/>
                        </a:solidFill>
                        <a:latin typeface="Arial"/>
                      </a:endParaRPr>
                    </a:p>
                  </a:txBody>
                  <a:tcPr>
                    <a:lnL w="12240">
                      <a:solidFill>
                        <a:srgbClr val="FFFFFF"/>
                      </a:solidFill>
                      <a:prstDash val="solid"/>
                    </a:lnL>
                    <a:lnR w="12240">
                      <a:solidFill>
                        <a:srgbClr val="FFFFFF"/>
                      </a:solidFill>
                      <a:prstDash val="solid"/>
                    </a:lnR>
                    <a:lnT w="12240">
                      <a:solidFill>
                        <a:srgbClr val="008C4F"/>
                      </a:solidFill>
                      <a:prstDash val="solid"/>
                    </a:lnT>
                    <a:lnB w="12240">
                      <a:solidFill>
                        <a:srgbClr val="008C4F"/>
                      </a:solidFill>
                      <a:prstDash val="solid"/>
                    </a:lnB>
                    <a:noFill/>
                  </a:tcPr>
                </a:tc>
                <a:tc>
                  <a:txBody>
                    <a:bodyPr/>
                    <a:lstStyle/>
                    <a:p>
                      <a:pPr>
                        <a:lnSpc>
                          <a:spcPct val="100000"/>
                        </a:lnSpc>
                      </a:pPr>
                      <a:r>
                        <a:rPr lang="en-US" sz="1600" b="0" strike="noStrike" spc="-1">
                          <a:solidFill>
                            <a:srgbClr val="000000"/>
                          </a:solidFill>
                          <a:latin typeface="Arial"/>
                          <a:ea typeface="DejaVu Sans"/>
                        </a:rPr>
                        <a:t>Not ranked due to the war</a:t>
                      </a:r>
                      <a:br>
                        <a:rPr sz="1600"/>
                      </a:br>
                      <a:r>
                        <a:rPr lang="en-US" sz="1600" b="0" strike="noStrike" spc="-1">
                          <a:solidFill>
                            <a:srgbClr val="000000"/>
                          </a:solidFill>
                          <a:latin typeface="Arial"/>
                          <a:ea typeface="DejaVu Sans"/>
                        </a:rPr>
                        <a:t>(2022: Rank: 20)</a:t>
                      </a:r>
                      <a:endParaRPr lang="en-GB" sz="1600" b="0" strike="noStrike" spc="-1">
                        <a:solidFill>
                          <a:srgbClr val="000000"/>
                        </a:solidFill>
                        <a:latin typeface="Arial"/>
                      </a:endParaRPr>
                    </a:p>
                  </a:txBody>
                  <a:tcPr>
                    <a:lnL w="12240">
                      <a:solidFill>
                        <a:srgbClr val="FFFFFF"/>
                      </a:solidFill>
                      <a:prstDash val="solid"/>
                    </a:lnL>
                    <a:lnR w="12240">
                      <a:solidFill>
                        <a:srgbClr val="008C4F"/>
                      </a:solidFill>
                      <a:prstDash val="solid"/>
                    </a:lnR>
                    <a:lnT w="12240">
                      <a:solidFill>
                        <a:srgbClr val="008C4F"/>
                      </a:solidFill>
                      <a:prstDash val="solid"/>
                    </a:lnT>
                    <a:lnB w="12240">
                      <a:solidFill>
                        <a:srgbClr val="008C4F"/>
                      </a:solidFill>
                      <a:prstDash val="solid"/>
                    </a:lnB>
                    <a:noFill/>
                  </a:tcPr>
                </a:tc>
                <a:extLst>
                  <a:ext uri="{0D108BD9-81ED-4DB2-BD59-A6C34878D82A}">
                    <a16:rowId xmlns:a16="http://schemas.microsoft.com/office/drawing/2014/main" val="10002"/>
                  </a:ext>
                </a:extLst>
              </a:tr>
              <a:tr h="925560">
                <a:tc>
                  <a:txBody>
                    <a:bodyPr/>
                    <a:lstStyle/>
                    <a:p>
                      <a:pPr>
                        <a:lnSpc>
                          <a:spcPct val="100000"/>
                        </a:lnSpc>
                      </a:pPr>
                      <a:r>
                        <a:rPr lang="en-US" sz="1600" b="0" strike="noStrike" spc="-1">
                          <a:solidFill>
                            <a:srgbClr val="000000"/>
                          </a:solidFill>
                          <a:latin typeface="Arial"/>
                          <a:ea typeface="DejaVu Sans"/>
                        </a:rPr>
                        <a:t>Russia</a:t>
                      </a:r>
                      <a:endParaRPr lang="en-GB" sz="1600" b="0" strike="noStrike" spc="-1">
                        <a:solidFill>
                          <a:srgbClr val="000000"/>
                        </a:solidFill>
                        <a:latin typeface="Arial"/>
                      </a:endParaRPr>
                    </a:p>
                  </a:txBody>
                  <a:tcPr>
                    <a:lnL w="12240">
                      <a:solidFill>
                        <a:srgbClr val="008C4F"/>
                      </a:solidFill>
                      <a:prstDash val="solid"/>
                    </a:lnL>
                    <a:lnR w="12240">
                      <a:solidFill>
                        <a:srgbClr val="FFFFFF"/>
                      </a:solidFill>
                      <a:prstDash val="solid"/>
                    </a:lnR>
                    <a:lnT w="12240">
                      <a:solidFill>
                        <a:srgbClr val="008C4F"/>
                      </a:solidFill>
                      <a:prstDash val="solid"/>
                    </a:lnT>
                    <a:lnB w="12240">
                      <a:solidFill>
                        <a:srgbClr val="008C4F"/>
                      </a:solidFill>
                      <a:prstDash val="solid"/>
                    </a:lnB>
                    <a:noFill/>
                  </a:tcPr>
                </a:tc>
                <a:tc>
                  <a:txBody>
                    <a:bodyPr/>
                    <a:lstStyle/>
                    <a:p>
                      <a:pPr marL="285840" indent="-285840">
                        <a:lnSpc>
                          <a:spcPct val="100000"/>
                        </a:lnSpc>
                        <a:buClr>
                          <a:srgbClr val="000000"/>
                        </a:buClr>
                        <a:buFont typeface="Arial"/>
                        <a:buChar char="•"/>
                      </a:pPr>
                      <a:r>
                        <a:rPr lang="en-US" sz="1600" b="0" strike="noStrike" spc="-1">
                          <a:solidFill>
                            <a:srgbClr val="000000"/>
                          </a:solidFill>
                          <a:latin typeface="Arial"/>
                          <a:ea typeface="DejaVu Sans"/>
                        </a:rPr>
                        <a:t>“I don't feel that sustainability is an important topic in society or in government“</a:t>
                      </a:r>
                      <a:endParaRPr lang="en-GB" sz="1600" b="0" strike="noStrike" spc="-1">
                        <a:solidFill>
                          <a:srgbClr val="000000"/>
                        </a:solidFill>
                        <a:latin typeface="Arial"/>
                      </a:endParaRPr>
                    </a:p>
                    <a:p>
                      <a:pPr marL="285840" indent="-285840">
                        <a:lnSpc>
                          <a:spcPct val="100000"/>
                        </a:lnSpc>
                        <a:buClr>
                          <a:srgbClr val="000000"/>
                        </a:buClr>
                        <a:buFont typeface="Arial"/>
                        <a:buChar char="•"/>
                      </a:pPr>
                      <a:r>
                        <a:rPr lang="en-US" sz="1600" b="0" strike="noStrike" spc="-1">
                          <a:solidFill>
                            <a:srgbClr val="000000"/>
                          </a:solidFill>
                          <a:latin typeface="Arial"/>
                          <a:ea typeface="DejaVu Sans"/>
                        </a:rPr>
                        <a:t>“Speaking about Russia in general, sustainability is not a major political priority for now”</a:t>
                      </a:r>
                      <a:endParaRPr lang="en-GB" sz="1600" b="0" strike="noStrike" spc="-1">
                        <a:solidFill>
                          <a:srgbClr val="000000"/>
                        </a:solidFill>
                        <a:latin typeface="Arial"/>
                      </a:endParaRPr>
                    </a:p>
                  </a:txBody>
                  <a:tcPr>
                    <a:lnL w="12240">
                      <a:solidFill>
                        <a:srgbClr val="FFFFFF"/>
                      </a:solidFill>
                      <a:prstDash val="solid"/>
                    </a:lnL>
                    <a:lnR w="12240">
                      <a:solidFill>
                        <a:srgbClr val="FFFFFF"/>
                      </a:solidFill>
                      <a:prstDash val="solid"/>
                    </a:lnR>
                    <a:lnT w="12240">
                      <a:solidFill>
                        <a:srgbClr val="008C4F"/>
                      </a:solidFill>
                      <a:prstDash val="solid"/>
                    </a:lnT>
                    <a:lnB w="12240">
                      <a:solidFill>
                        <a:srgbClr val="008C4F"/>
                      </a:solidFill>
                      <a:prstDash val="solid"/>
                    </a:lnB>
                    <a:noFill/>
                  </a:tcPr>
                </a:tc>
                <a:tc>
                  <a:txBody>
                    <a:bodyPr/>
                    <a:lstStyle/>
                    <a:p>
                      <a:pPr>
                        <a:lnSpc>
                          <a:spcPct val="100000"/>
                        </a:lnSpc>
                      </a:pPr>
                      <a:r>
                        <a:rPr lang="en-US" sz="1600" b="0" strike="noStrike" spc="-1">
                          <a:solidFill>
                            <a:srgbClr val="000000"/>
                          </a:solidFill>
                          <a:latin typeface="Arial"/>
                          <a:ea typeface="DejaVu Sans"/>
                        </a:rPr>
                        <a:t>Rank 59</a:t>
                      </a:r>
                      <a:br>
                        <a:rPr sz="1600"/>
                      </a:br>
                      <a:r>
                        <a:rPr lang="en-US" sz="1600" b="0" strike="noStrike" spc="-1">
                          <a:solidFill>
                            <a:srgbClr val="000000"/>
                          </a:solidFill>
                          <a:latin typeface="Arial"/>
                          <a:ea typeface="DejaVu Sans"/>
                        </a:rPr>
                        <a:t>Very Low</a:t>
                      </a:r>
                      <a:endParaRPr lang="en-GB" sz="1600" b="0" strike="noStrike" spc="-1">
                        <a:solidFill>
                          <a:srgbClr val="000000"/>
                        </a:solidFill>
                        <a:latin typeface="Arial"/>
                      </a:endParaRPr>
                    </a:p>
                  </a:txBody>
                  <a:tcPr>
                    <a:lnL w="12240">
                      <a:solidFill>
                        <a:srgbClr val="FFFFFF"/>
                      </a:solidFill>
                      <a:prstDash val="solid"/>
                    </a:lnL>
                    <a:lnR w="12240">
                      <a:solidFill>
                        <a:srgbClr val="008C4F"/>
                      </a:solidFill>
                      <a:prstDash val="solid"/>
                    </a:lnR>
                    <a:lnT w="12240">
                      <a:solidFill>
                        <a:srgbClr val="008C4F"/>
                      </a:solidFill>
                      <a:prstDash val="solid"/>
                    </a:lnT>
                    <a:lnB w="12240">
                      <a:solidFill>
                        <a:srgbClr val="008C4F"/>
                      </a:solidFill>
                      <a:prstDash val="solid"/>
                    </a:lnB>
                    <a:noFill/>
                  </a:tcPr>
                </a:tc>
                <a:extLst>
                  <a:ext uri="{0D108BD9-81ED-4DB2-BD59-A6C34878D82A}">
                    <a16:rowId xmlns:a16="http://schemas.microsoft.com/office/drawing/2014/main" val="10003"/>
                  </a:ext>
                </a:extLst>
              </a:tr>
              <a:tr h="773280">
                <a:tc>
                  <a:txBody>
                    <a:bodyPr/>
                    <a:lstStyle/>
                    <a:p>
                      <a:pPr>
                        <a:lnSpc>
                          <a:spcPct val="100000"/>
                        </a:lnSpc>
                      </a:pPr>
                      <a:r>
                        <a:rPr lang="en-US" sz="1600" b="0" strike="noStrike" spc="-1">
                          <a:solidFill>
                            <a:srgbClr val="000000"/>
                          </a:solidFill>
                          <a:latin typeface="Arial"/>
                          <a:ea typeface="DejaVu Sans"/>
                        </a:rPr>
                        <a:t>Saudi Arabia</a:t>
                      </a:r>
                      <a:endParaRPr lang="en-GB" sz="1600" b="0" strike="noStrike" spc="-1">
                        <a:solidFill>
                          <a:srgbClr val="000000"/>
                        </a:solidFill>
                        <a:latin typeface="Arial"/>
                      </a:endParaRPr>
                    </a:p>
                  </a:txBody>
                  <a:tcPr>
                    <a:lnL w="12240">
                      <a:solidFill>
                        <a:srgbClr val="008C4F"/>
                      </a:solidFill>
                      <a:prstDash val="solid"/>
                    </a:lnL>
                    <a:lnR w="12240">
                      <a:solidFill>
                        <a:srgbClr val="FFFFFF"/>
                      </a:solidFill>
                      <a:prstDash val="solid"/>
                    </a:lnR>
                    <a:lnT w="12240">
                      <a:solidFill>
                        <a:srgbClr val="008C4F"/>
                      </a:solidFill>
                      <a:prstDash val="solid"/>
                    </a:lnT>
                    <a:lnB w="12240">
                      <a:solidFill>
                        <a:srgbClr val="008C4F"/>
                      </a:solidFill>
                      <a:prstDash val="solid"/>
                    </a:lnB>
                    <a:noFill/>
                  </a:tcPr>
                </a:tc>
                <a:tc>
                  <a:txBody>
                    <a:bodyPr/>
                    <a:lstStyle/>
                    <a:p>
                      <a:pPr marL="285840" indent="-285840">
                        <a:lnSpc>
                          <a:spcPct val="100000"/>
                        </a:lnSpc>
                        <a:buClr>
                          <a:srgbClr val="000000"/>
                        </a:buClr>
                        <a:buFont typeface="Arial"/>
                        <a:buChar char="•"/>
                      </a:pPr>
                      <a:r>
                        <a:rPr lang="en-US" sz="1600" b="0" strike="noStrike" spc="-1">
                          <a:solidFill>
                            <a:srgbClr val="000000"/>
                          </a:solidFill>
                          <a:latin typeface="Arial"/>
                          <a:ea typeface="DejaVu Sans"/>
                        </a:rPr>
                        <a:t>“Sustainability was not a political priority in Saudi Arabia, although in more recent times it has been aiming to be better involved in it, and has been trying to rebrand itself as a greener country”</a:t>
                      </a:r>
                      <a:endParaRPr lang="en-GB" sz="1600" b="0" strike="noStrike" spc="-1">
                        <a:solidFill>
                          <a:srgbClr val="000000"/>
                        </a:solidFill>
                        <a:latin typeface="Arial"/>
                      </a:endParaRPr>
                    </a:p>
                  </a:txBody>
                  <a:tcPr>
                    <a:lnL w="12240">
                      <a:solidFill>
                        <a:srgbClr val="FFFFFF"/>
                      </a:solidFill>
                      <a:prstDash val="solid"/>
                    </a:lnL>
                    <a:lnR w="12240">
                      <a:solidFill>
                        <a:srgbClr val="FFFFFF"/>
                      </a:solidFill>
                      <a:prstDash val="solid"/>
                    </a:lnR>
                    <a:lnT w="12240">
                      <a:solidFill>
                        <a:srgbClr val="008C4F"/>
                      </a:solidFill>
                      <a:prstDash val="solid"/>
                    </a:lnT>
                    <a:lnB w="12240">
                      <a:solidFill>
                        <a:srgbClr val="008C4F"/>
                      </a:solidFill>
                      <a:prstDash val="solid"/>
                    </a:lnB>
                    <a:noFill/>
                  </a:tcPr>
                </a:tc>
                <a:tc>
                  <a:txBody>
                    <a:bodyPr/>
                    <a:lstStyle/>
                    <a:p>
                      <a:pPr>
                        <a:lnSpc>
                          <a:spcPct val="100000"/>
                        </a:lnSpc>
                      </a:pPr>
                      <a:r>
                        <a:rPr lang="en-US" sz="1600" b="0" strike="noStrike" spc="-1">
                          <a:solidFill>
                            <a:srgbClr val="000000"/>
                          </a:solidFill>
                          <a:latin typeface="Arial"/>
                          <a:ea typeface="DejaVu Sans"/>
                        </a:rPr>
                        <a:t>Rank: 62</a:t>
                      </a:r>
                      <a:br>
                        <a:rPr sz="1600"/>
                      </a:br>
                      <a:r>
                        <a:rPr lang="en-US" sz="1600" b="0" strike="noStrike" spc="-1">
                          <a:solidFill>
                            <a:srgbClr val="000000"/>
                          </a:solidFill>
                          <a:latin typeface="Arial"/>
                          <a:ea typeface="DejaVu Sans"/>
                        </a:rPr>
                        <a:t>Very Low</a:t>
                      </a:r>
                      <a:endParaRPr lang="en-GB" sz="1600" b="0" strike="noStrike" spc="-1">
                        <a:solidFill>
                          <a:srgbClr val="000000"/>
                        </a:solidFill>
                        <a:latin typeface="Arial"/>
                      </a:endParaRPr>
                    </a:p>
                  </a:txBody>
                  <a:tcPr>
                    <a:lnL w="12240">
                      <a:solidFill>
                        <a:srgbClr val="FFFFFF"/>
                      </a:solidFill>
                      <a:prstDash val="solid"/>
                    </a:lnL>
                    <a:lnR w="12240">
                      <a:solidFill>
                        <a:srgbClr val="008C4F"/>
                      </a:solidFill>
                      <a:prstDash val="solid"/>
                    </a:lnR>
                    <a:lnT w="12240">
                      <a:solidFill>
                        <a:srgbClr val="008C4F"/>
                      </a:solidFill>
                      <a:prstDash val="solid"/>
                    </a:lnT>
                    <a:lnB w="12240">
                      <a:solidFill>
                        <a:srgbClr val="008C4F"/>
                      </a:solidFill>
                      <a:prstDash val="solid"/>
                    </a:lnB>
                    <a:noFill/>
                  </a:tcPr>
                </a:tc>
                <a:extLst>
                  <a:ext uri="{0D108BD9-81ED-4DB2-BD59-A6C34878D82A}">
                    <a16:rowId xmlns:a16="http://schemas.microsoft.com/office/drawing/2014/main" val="10004"/>
                  </a:ext>
                </a:extLst>
              </a:tr>
              <a:tr h="583920">
                <a:tc>
                  <a:txBody>
                    <a:bodyPr/>
                    <a:lstStyle/>
                    <a:p>
                      <a:pPr>
                        <a:lnSpc>
                          <a:spcPct val="100000"/>
                        </a:lnSpc>
                      </a:pPr>
                      <a:r>
                        <a:rPr lang="en-US" sz="1600" b="0" strike="noStrike" spc="-1">
                          <a:solidFill>
                            <a:srgbClr val="000000"/>
                          </a:solidFill>
                          <a:latin typeface="Arial"/>
                          <a:ea typeface="DejaVu Sans"/>
                        </a:rPr>
                        <a:t>Brazil</a:t>
                      </a:r>
                      <a:endParaRPr lang="en-GB" sz="1600" b="0" strike="noStrike" spc="-1">
                        <a:solidFill>
                          <a:srgbClr val="000000"/>
                        </a:solidFill>
                        <a:latin typeface="Arial"/>
                      </a:endParaRPr>
                    </a:p>
                  </a:txBody>
                  <a:tcPr>
                    <a:lnL w="12240">
                      <a:solidFill>
                        <a:srgbClr val="008C4F"/>
                      </a:solidFill>
                      <a:prstDash val="solid"/>
                    </a:lnL>
                    <a:lnR w="12240">
                      <a:solidFill>
                        <a:srgbClr val="FFFFFF"/>
                      </a:solidFill>
                      <a:prstDash val="solid"/>
                    </a:lnR>
                    <a:lnT w="12240">
                      <a:solidFill>
                        <a:srgbClr val="008C4F"/>
                      </a:solidFill>
                      <a:prstDash val="solid"/>
                    </a:lnT>
                    <a:lnB w="12240">
                      <a:solidFill>
                        <a:srgbClr val="008C4F"/>
                      </a:solidFill>
                      <a:prstDash val="solid"/>
                    </a:lnB>
                    <a:noFill/>
                  </a:tcPr>
                </a:tc>
                <a:tc>
                  <a:txBody>
                    <a:bodyPr/>
                    <a:lstStyle/>
                    <a:p>
                      <a:pPr marL="285840" indent="-285840">
                        <a:lnSpc>
                          <a:spcPct val="100000"/>
                        </a:lnSpc>
                        <a:buClr>
                          <a:srgbClr val="000000"/>
                        </a:buClr>
                        <a:buFont typeface="Arial"/>
                        <a:buChar char="•"/>
                      </a:pPr>
                      <a:r>
                        <a:rPr lang="en-US" sz="1600" b="0" strike="noStrike" spc="-1">
                          <a:solidFill>
                            <a:srgbClr val="000000"/>
                          </a:solidFill>
                          <a:latin typeface="Arial"/>
                          <a:ea typeface="DejaVu Sans"/>
                        </a:rPr>
                        <a:t>“Sustainability is a political priority to varying degrees”</a:t>
                      </a:r>
                      <a:endParaRPr lang="en-GB" sz="1600" b="0" strike="noStrike" spc="-1">
                        <a:solidFill>
                          <a:srgbClr val="000000"/>
                        </a:solidFill>
                        <a:latin typeface="Arial"/>
                      </a:endParaRPr>
                    </a:p>
                  </a:txBody>
                  <a:tcPr>
                    <a:lnL w="12240">
                      <a:solidFill>
                        <a:srgbClr val="FFFFFF"/>
                      </a:solidFill>
                      <a:prstDash val="solid"/>
                    </a:lnL>
                    <a:lnR w="12240">
                      <a:solidFill>
                        <a:srgbClr val="FFFFFF"/>
                      </a:solidFill>
                      <a:prstDash val="solid"/>
                    </a:lnR>
                    <a:lnT w="12240">
                      <a:solidFill>
                        <a:srgbClr val="008C4F"/>
                      </a:solidFill>
                      <a:prstDash val="solid"/>
                    </a:lnT>
                    <a:lnB w="12240">
                      <a:solidFill>
                        <a:srgbClr val="008C4F"/>
                      </a:solidFill>
                      <a:prstDash val="solid"/>
                    </a:lnB>
                    <a:noFill/>
                  </a:tcPr>
                </a:tc>
                <a:tc>
                  <a:txBody>
                    <a:bodyPr/>
                    <a:lstStyle/>
                    <a:p>
                      <a:pPr>
                        <a:lnSpc>
                          <a:spcPct val="100000"/>
                        </a:lnSpc>
                      </a:pPr>
                      <a:r>
                        <a:rPr lang="en-US" sz="1600" b="0" strike="noStrike" spc="-1">
                          <a:solidFill>
                            <a:srgbClr val="000000"/>
                          </a:solidFill>
                          <a:latin typeface="Arial"/>
                          <a:ea typeface="DejaVu Sans"/>
                        </a:rPr>
                        <a:t>Rank: 38</a:t>
                      </a:r>
                      <a:br>
                        <a:rPr sz="1600"/>
                      </a:br>
                      <a:r>
                        <a:rPr lang="en-US" sz="1600" b="0" strike="noStrike" spc="-1">
                          <a:solidFill>
                            <a:srgbClr val="000000"/>
                          </a:solidFill>
                          <a:latin typeface="Arial"/>
                          <a:ea typeface="DejaVu Sans"/>
                        </a:rPr>
                        <a:t>Low</a:t>
                      </a:r>
                      <a:endParaRPr lang="en-GB" sz="1600" b="0" strike="noStrike" spc="-1">
                        <a:solidFill>
                          <a:srgbClr val="000000"/>
                        </a:solidFill>
                        <a:latin typeface="Arial"/>
                      </a:endParaRPr>
                    </a:p>
                  </a:txBody>
                  <a:tcPr>
                    <a:lnL w="12240">
                      <a:solidFill>
                        <a:srgbClr val="FFFFFF"/>
                      </a:solidFill>
                      <a:prstDash val="solid"/>
                    </a:lnL>
                    <a:lnR w="12240">
                      <a:solidFill>
                        <a:srgbClr val="008C4F"/>
                      </a:solidFill>
                      <a:prstDash val="solid"/>
                    </a:lnR>
                    <a:lnT w="12240">
                      <a:solidFill>
                        <a:srgbClr val="008C4F"/>
                      </a:solidFill>
                      <a:prstDash val="solid"/>
                    </a:lnT>
                    <a:lnB w="12240">
                      <a:solidFill>
                        <a:srgbClr val="008C4F"/>
                      </a:solidFill>
                      <a:prstDash val="solid"/>
                    </a:lnB>
                    <a:noFill/>
                  </a:tcPr>
                </a:tc>
                <a:extLst>
                  <a:ext uri="{0D108BD9-81ED-4DB2-BD59-A6C34878D82A}">
                    <a16:rowId xmlns:a16="http://schemas.microsoft.com/office/drawing/2014/main" val="10005"/>
                  </a:ext>
                </a:extLst>
              </a:tr>
            </a:tbl>
          </a:graphicData>
        </a:graphic>
      </p:graphicFrame>
      <p:sp>
        <p:nvSpPr>
          <p:cNvPr id="247" name="CustomShape 1"/>
          <p:cNvSpPr/>
          <p:nvPr/>
        </p:nvSpPr>
        <p:spPr>
          <a:xfrm>
            <a:off x="263520" y="6411600"/>
            <a:ext cx="646812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Roboto"/>
                <a:ea typeface="Roboto"/>
              </a:rPr>
              <a:t>Burck et al. (2022): Climate Change Performance Index 2023. https://ccpi.org/wp-content/uploads/CCPI-2023-Results-3.pdf</a:t>
            </a:r>
            <a:endParaRPr lang="en-GB" sz="900" b="0" strike="noStrike" spc="-1">
              <a:solidFill>
                <a:srgbClr val="000000"/>
              </a:solidFill>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CustomShape 1"/>
          <p:cNvSpPr/>
          <p:nvPr/>
        </p:nvSpPr>
        <p:spPr>
          <a:xfrm>
            <a:off x="335520" y="764640"/>
            <a:ext cx="10733040" cy="483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Exercise E05</a:t>
            </a:r>
            <a:endParaRPr lang="en-GB" sz="2400" b="0" strike="noStrike" spc="-1">
              <a:solidFill>
                <a:srgbClr val="000000"/>
              </a:solidFill>
              <a:latin typeface="Arial"/>
            </a:endParaRPr>
          </a:p>
        </p:txBody>
      </p:sp>
      <p:sp>
        <p:nvSpPr>
          <p:cNvPr id="249" name="CustomShape 2"/>
          <p:cNvSpPr/>
          <p:nvPr/>
        </p:nvSpPr>
        <p:spPr>
          <a:xfrm>
            <a:off x="335520" y="1268280"/>
            <a:ext cx="10636920" cy="5338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07720">
              <a:lnSpc>
                <a:spcPct val="100000"/>
              </a:lnSpc>
              <a:spcBef>
                <a:spcPts val="360"/>
              </a:spcBef>
              <a:buClr>
                <a:srgbClr val="008C4F"/>
              </a:buClr>
              <a:buSzPct val="45000"/>
              <a:buFont typeface="OpenSymbol"/>
              <a:buChar char="■"/>
            </a:pPr>
            <a:r>
              <a:rPr lang="en-US" sz="1800" b="0" strike="noStrike" spc="-1">
                <a:solidFill>
                  <a:srgbClr val="000000"/>
                </a:solidFill>
                <a:latin typeface="Arial"/>
                <a:ea typeface="DejaVu Sans"/>
              </a:rPr>
              <a:t>Industrialization: </a:t>
            </a:r>
            <a:endParaRPr lang="en-GB" sz="1800" b="0" strike="noStrike" spc="-1">
              <a:solidFill>
                <a:srgbClr val="000000"/>
              </a:solidFill>
              <a:latin typeface="Arial"/>
            </a:endParaRPr>
          </a:p>
          <a:p>
            <a:pPr marL="673200" lvl="1" indent="-207720">
              <a:lnSpc>
                <a:spcPct val="100000"/>
              </a:lnSpc>
              <a:spcBef>
                <a:spcPts val="360"/>
              </a:spcBef>
              <a:buClr>
                <a:srgbClr val="008C4F"/>
              </a:buClr>
              <a:buSzPct val="45000"/>
              <a:buFont typeface="OpenSymbol"/>
              <a:buChar char="■"/>
            </a:pPr>
            <a:r>
              <a:rPr lang="en-US" sz="1800" b="0" strike="noStrike" spc="-1">
                <a:solidFill>
                  <a:srgbClr val="000000"/>
                </a:solidFill>
                <a:latin typeface="Arial"/>
                <a:ea typeface="DejaVu Sans"/>
              </a:rPr>
              <a:t>“The most important thing for this scenario is probably to deliberately slow down the growth of industrialization. It is this sector that has the greatest impact on the amount of pollution and the amount of use of natural resources.”</a:t>
            </a:r>
            <a:endParaRPr lang="en-GB" sz="1800" b="0" strike="noStrike" spc="-1">
              <a:solidFill>
                <a:srgbClr val="000000"/>
              </a:solidFill>
              <a:latin typeface="Arial"/>
            </a:endParaRPr>
          </a:p>
          <a:p>
            <a:pPr marL="216000" indent="-207720">
              <a:lnSpc>
                <a:spcPct val="100000"/>
              </a:lnSpc>
              <a:spcBef>
                <a:spcPts val="360"/>
              </a:spcBef>
              <a:buClr>
                <a:srgbClr val="008C4F"/>
              </a:buClr>
              <a:buSzPct val="45000"/>
              <a:buFont typeface="OpenSymbol"/>
              <a:buChar char="■"/>
            </a:pPr>
            <a:r>
              <a:rPr lang="en-US" sz="1800" b="0" strike="noStrike" spc="-1">
                <a:solidFill>
                  <a:srgbClr val="000000"/>
                </a:solidFill>
                <a:latin typeface="Arial"/>
                <a:ea typeface="DejaVu Sans"/>
              </a:rPr>
              <a:t>Resources and Energy Sources: </a:t>
            </a:r>
            <a:endParaRPr lang="en-GB" sz="1800" b="0" strike="noStrike" spc="-1">
              <a:solidFill>
                <a:srgbClr val="000000"/>
              </a:solidFill>
              <a:latin typeface="Arial"/>
            </a:endParaRPr>
          </a:p>
          <a:p>
            <a:pPr marL="673200" lvl="1" indent="-207720">
              <a:lnSpc>
                <a:spcPct val="100000"/>
              </a:lnSpc>
              <a:spcBef>
                <a:spcPts val="360"/>
              </a:spcBef>
              <a:buClr>
                <a:srgbClr val="008C4F"/>
              </a:buClr>
              <a:buSzPct val="45000"/>
              <a:buFont typeface="OpenSymbol"/>
              <a:buChar char="■"/>
            </a:pPr>
            <a:r>
              <a:rPr lang="en-US" sz="1800" b="0" strike="noStrike" spc="-1">
                <a:solidFill>
                  <a:srgbClr val="000000"/>
                </a:solidFill>
                <a:latin typeface="Arial"/>
                <a:ea typeface="DejaVu Sans"/>
              </a:rPr>
              <a:t>“resort to more sustainable sources of resources, like renewable energy”</a:t>
            </a:r>
            <a:endParaRPr lang="en-GB" sz="1800" b="0" strike="noStrike" spc="-1">
              <a:solidFill>
                <a:srgbClr val="000000"/>
              </a:solidFill>
              <a:latin typeface="Arial"/>
            </a:endParaRPr>
          </a:p>
          <a:p>
            <a:pPr marL="673200" lvl="1" indent="-207720">
              <a:lnSpc>
                <a:spcPct val="100000"/>
              </a:lnSpc>
              <a:spcBef>
                <a:spcPts val="360"/>
              </a:spcBef>
              <a:buClr>
                <a:srgbClr val="008C4F"/>
              </a:buClr>
              <a:buSzPct val="45000"/>
              <a:buFont typeface="OpenSymbol"/>
              <a:buChar char="■"/>
            </a:pPr>
            <a:r>
              <a:rPr lang="en-US" sz="1800" b="0" strike="noStrike" spc="-1">
                <a:solidFill>
                  <a:srgbClr val="000000"/>
                </a:solidFill>
                <a:latin typeface="Arial"/>
                <a:ea typeface="DejaVu Sans"/>
              </a:rPr>
              <a:t>“We could invest heavily in research for new technologies to reduce pollution and use our resources more efficiently.”</a:t>
            </a:r>
            <a:endParaRPr lang="en-GB" sz="1800" b="0" strike="noStrike" spc="-1">
              <a:solidFill>
                <a:srgbClr val="000000"/>
              </a:solidFill>
              <a:latin typeface="Arial"/>
            </a:endParaRPr>
          </a:p>
          <a:p>
            <a:pPr marL="673200" lvl="1" indent="-207720">
              <a:lnSpc>
                <a:spcPct val="100000"/>
              </a:lnSpc>
              <a:spcBef>
                <a:spcPts val="360"/>
              </a:spcBef>
              <a:buClr>
                <a:srgbClr val="008C4F"/>
              </a:buClr>
              <a:buSzPct val="45000"/>
              <a:buFont typeface="OpenSymbol"/>
              <a:buChar char="■"/>
            </a:pPr>
            <a:r>
              <a:rPr lang="en-US" sz="1800" b="0" strike="noStrike" spc="-1">
                <a:solidFill>
                  <a:srgbClr val="000000"/>
                </a:solidFill>
                <a:latin typeface="Arial"/>
                <a:ea typeface="DejaVu Sans"/>
              </a:rPr>
              <a:t>“Better distribution of resources across the world”</a:t>
            </a:r>
            <a:endParaRPr lang="en-GB" sz="1800" b="0" strike="noStrike" spc="-1">
              <a:solidFill>
                <a:srgbClr val="000000"/>
              </a:solidFill>
              <a:latin typeface="Arial"/>
            </a:endParaRPr>
          </a:p>
          <a:p>
            <a:pPr marL="673200" lvl="1" indent="-207720">
              <a:lnSpc>
                <a:spcPct val="100000"/>
              </a:lnSpc>
              <a:spcBef>
                <a:spcPts val="360"/>
              </a:spcBef>
              <a:buClr>
                <a:srgbClr val="008C4F"/>
              </a:buClr>
              <a:buSzPct val="45000"/>
              <a:buFont typeface="OpenSymbol"/>
              <a:buChar char="■"/>
            </a:pPr>
            <a:r>
              <a:rPr lang="en-US" sz="1800" b="0" strike="noStrike" spc="-1">
                <a:solidFill>
                  <a:srgbClr val="000000"/>
                </a:solidFill>
                <a:latin typeface="Arial"/>
                <a:ea typeface="DejaVu Sans"/>
              </a:rPr>
              <a:t>“100 percent renewable energy without fossil or atomic energy”</a:t>
            </a:r>
            <a:endParaRPr lang="en-GB" sz="1800" b="0" strike="noStrike" spc="-1">
              <a:solidFill>
                <a:srgbClr val="000000"/>
              </a:solidFill>
              <a:latin typeface="Arial"/>
            </a:endParaRPr>
          </a:p>
          <a:p>
            <a:pPr marL="216000" indent="-207720">
              <a:lnSpc>
                <a:spcPct val="100000"/>
              </a:lnSpc>
              <a:spcBef>
                <a:spcPts val="360"/>
              </a:spcBef>
              <a:buClr>
                <a:srgbClr val="008C4F"/>
              </a:buClr>
              <a:buSzPct val="45000"/>
              <a:buFont typeface="OpenSymbol"/>
              <a:buChar char="■"/>
            </a:pPr>
            <a:r>
              <a:rPr lang="en-US" sz="1800" b="0" strike="noStrike" spc="-1">
                <a:solidFill>
                  <a:srgbClr val="000000"/>
                </a:solidFill>
                <a:latin typeface="Arial"/>
                <a:ea typeface="DejaVu Sans"/>
              </a:rPr>
              <a:t>Food Stability/ Poverty: 	</a:t>
            </a:r>
            <a:endParaRPr lang="en-GB" sz="1800" b="0" strike="noStrike" spc="-1">
              <a:solidFill>
                <a:srgbClr val="000000"/>
              </a:solidFill>
              <a:latin typeface="Arial"/>
            </a:endParaRPr>
          </a:p>
          <a:p>
            <a:pPr marL="673200" lvl="1" indent="-207720">
              <a:lnSpc>
                <a:spcPct val="100000"/>
              </a:lnSpc>
              <a:spcBef>
                <a:spcPts val="360"/>
              </a:spcBef>
              <a:buClr>
                <a:srgbClr val="008C4F"/>
              </a:buClr>
              <a:buSzPct val="45000"/>
              <a:buFont typeface="OpenSymbol"/>
              <a:buChar char="■"/>
            </a:pPr>
            <a:r>
              <a:rPr lang="en-US" sz="1800" b="0" strike="noStrike" spc="-1">
                <a:solidFill>
                  <a:srgbClr val="000000"/>
                </a:solidFill>
                <a:latin typeface="Arial"/>
                <a:ea typeface="DejaVu Sans"/>
              </a:rPr>
              <a:t>“We focus on the Food sector and trying to beat poverty and starvation”</a:t>
            </a:r>
            <a:endParaRPr lang="en-GB" sz="1800" b="0" strike="noStrike" spc="-1">
              <a:solidFill>
                <a:srgbClr val="000000"/>
              </a:solidFill>
              <a:latin typeface="Arial"/>
            </a:endParaRPr>
          </a:p>
          <a:p>
            <a:pPr marL="673200" lvl="1" indent="-207720">
              <a:lnSpc>
                <a:spcPct val="100000"/>
              </a:lnSpc>
              <a:spcBef>
                <a:spcPts val="360"/>
              </a:spcBef>
              <a:buClr>
                <a:srgbClr val="008C4F"/>
              </a:buClr>
              <a:buSzPct val="45000"/>
              <a:buFont typeface="OpenSymbol"/>
              <a:buChar char="■"/>
            </a:pPr>
            <a:r>
              <a:rPr lang="en-US" sz="1800" b="0" strike="noStrike" spc="-1">
                <a:solidFill>
                  <a:srgbClr val="000000"/>
                </a:solidFill>
                <a:latin typeface="Arial"/>
                <a:ea typeface="DejaVu Sans"/>
              </a:rPr>
              <a:t>“We could prohibit the consumption of meat.”</a:t>
            </a:r>
            <a:endParaRPr lang="en-GB" sz="1800" b="0" strike="noStrike" spc="-1">
              <a:solidFill>
                <a:srgbClr val="000000"/>
              </a:solidFill>
              <a:latin typeface="Arial"/>
            </a:endParaRPr>
          </a:p>
        </p:txBody>
      </p:sp>
      <p:sp>
        <p:nvSpPr>
          <p:cNvPr id="250" name="CustomShape 3"/>
          <p:cNvSpPr/>
          <p:nvPr/>
        </p:nvSpPr>
        <p:spPr>
          <a:xfrm>
            <a:off x="432720" y="1148040"/>
            <a:ext cx="10338480" cy="479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Your Suggestions for Policy Actions</a:t>
            </a:r>
            <a:endParaRPr lang="en-GB" sz="2200" b="0" strike="noStrike" spc="-1">
              <a:solidFill>
                <a:srgbClr val="000000"/>
              </a:solidFill>
              <a:latin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CustomShape 1"/>
          <p:cNvSpPr/>
          <p:nvPr/>
        </p:nvSpPr>
        <p:spPr>
          <a:xfrm>
            <a:off x="335520" y="4406760"/>
            <a:ext cx="10728360" cy="1337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a:solidFill>
                  <a:srgbClr val="008C4F"/>
                </a:solidFill>
                <a:latin typeface="Arial Unicode MS"/>
                <a:ea typeface="DejaVu Sans"/>
              </a:rPr>
              <a:t>Introduction</a:t>
            </a:r>
            <a:endParaRPr lang="en-GB" sz="3000" b="0" strike="noStrike" spc="-1">
              <a:solidFill>
                <a:srgbClr val="000000"/>
              </a:solidFill>
              <a:latin typeface="Arial"/>
            </a:endParaRPr>
          </a:p>
        </p:txBody>
      </p:sp>
      <p:sp>
        <p:nvSpPr>
          <p:cNvPr id="258" name="CustomShape 2"/>
          <p:cNvSpPr/>
          <p:nvPr/>
        </p:nvSpPr>
        <p:spPr>
          <a:xfrm>
            <a:off x="335520" y="2906640"/>
            <a:ext cx="10728360" cy="1475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2887</Words>
  <Application>Microsoft Office PowerPoint</Application>
  <PresentationFormat>Breitbild</PresentationFormat>
  <Paragraphs>291</Paragraphs>
  <Slides>56</Slides>
  <Notes>1</Notes>
  <HiddenSlides>0</HiddenSlides>
  <MMClips>0</MMClips>
  <ScaleCrop>false</ScaleCrop>
  <HeadingPairs>
    <vt:vector size="6" baseType="variant">
      <vt:variant>
        <vt:lpstr>Verwendete Schriftarten</vt:lpstr>
      </vt:variant>
      <vt:variant>
        <vt:i4>9</vt:i4>
      </vt:variant>
      <vt:variant>
        <vt:lpstr>Design</vt:lpstr>
      </vt:variant>
      <vt:variant>
        <vt:i4>5</vt:i4>
      </vt:variant>
      <vt:variant>
        <vt:lpstr>Folientitel</vt:lpstr>
      </vt:variant>
      <vt:variant>
        <vt:i4>56</vt:i4>
      </vt:variant>
    </vt:vector>
  </HeadingPairs>
  <TitlesOfParts>
    <vt:vector size="70" baseType="lpstr">
      <vt:lpstr>Arial</vt:lpstr>
      <vt:lpstr>Arial Unicode MS</vt:lpstr>
      <vt:lpstr>DejaVu Sans</vt:lpstr>
      <vt:lpstr>icomoon</vt:lpstr>
      <vt:lpstr>OpenSymbol</vt:lpstr>
      <vt:lpstr>Roboto</vt:lpstr>
      <vt:lpstr>Symbol</vt:lpstr>
      <vt:lpstr>Times New Roman</vt:lpstr>
      <vt:lpstr>Wingdings</vt:lpstr>
      <vt:lpstr>Office Theme</vt:lpstr>
      <vt:lpstr>Office Theme</vt:lpstr>
      <vt:lpstr>Office Theme</vt:lpstr>
      <vt:lpstr>Office Theme</vt:lpstr>
      <vt:lpstr>Office Theme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Hooby</dc:creator>
  <dc:description/>
  <cp:lastModifiedBy>Theresa Sommer</cp:lastModifiedBy>
  <cp:revision>3921</cp:revision>
  <dcterms:created xsi:type="dcterms:W3CDTF">2013-05-21T09:22:36Z</dcterms:created>
  <dcterms:modified xsi:type="dcterms:W3CDTF">2023-06-06T10:35:04Z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false</vt:bool>
  </property>
  <property fmtid="{D5CDD505-2E9C-101B-9397-08002B2CF9AE}" pid="4" name="LinksUpToDate">
    <vt:bool>false</vt:bool>
  </property>
  <property fmtid="{D5CDD505-2E9C-101B-9397-08002B2CF9AE}" pid="5" name="MMClips">
    <vt:i4>0</vt:i4>
  </property>
  <property fmtid="{D5CDD505-2E9C-101B-9397-08002B2CF9AE}" pid="6" name="Notes">
    <vt:i4>1</vt:i4>
  </property>
  <property fmtid="{D5CDD505-2E9C-101B-9397-08002B2CF9AE}" pid="7" name="PresentationFormat">
    <vt:lpwstr>Breitbild</vt:lpwstr>
  </property>
  <property fmtid="{D5CDD505-2E9C-101B-9397-08002B2CF9AE}" pid="8" name="ScaleCrop">
    <vt:bool>false</vt:bool>
  </property>
  <property fmtid="{D5CDD505-2E9C-101B-9397-08002B2CF9AE}" pid="9" name="ShareDoc">
    <vt:bool>false</vt:bool>
  </property>
  <property fmtid="{D5CDD505-2E9C-101B-9397-08002B2CF9AE}" pid="10" name="Slides">
    <vt:i4>58</vt:i4>
  </property>
</Properties>
</file>